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59"/>
  </p:notesMasterIdLst>
  <p:handoutMasterIdLst>
    <p:handoutMasterId r:id="rId60"/>
  </p:handoutMasterIdLst>
  <p:sldIdLst>
    <p:sldId id="283" r:id="rId5"/>
    <p:sldId id="410" r:id="rId6"/>
    <p:sldId id="377" r:id="rId7"/>
    <p:sldId id="411" r:id="rId8"/>
    <p:sldId id="373" r:id="rId9"/>
    <p:sldId id="396" r:id="rId10"/>
    <p:sldId id="397" r:id="rId11"/>
    <p:sldId id="398" r:id="rId12"/>
    <p:sldId id="399" r:id="rId13"/>
    <p:sldId id="401" r:id="rId14"/>
    <p:sldId id="402" r:id="rId15"/>
    <p:sldId id="403" r:id="rId16"/>
    <p:sldId id="404" r:id="rId17"/>
    <p:sldId id="406" r:id="rId18"/>
    <p:sldId id="368" r:id="rId19"/>
    <p:sldId id="1592" r:id="rId20"/>
    <p:sldId id="369" r:id="rId21"/>
    <p:sldId id="1570" r:id="rId22"/>
    <p:sldId id="1579" r:id="rId23"/>
    <p:sldId id="1594" r:id="rId24"/>
    <p:sldId id="1595" r:id="rId25"/>
    <p:sldId id="1596" r:id="rId26"/>
    <p:sldId id="1667" r:id="rId27"/>
    <p:sldId id="1668" r:id="rId28"/>
    <p:sldId id="417" r:id="rId29"/>
    <p:sldId id="388" r:id="rId30"/>
    <p:sldId id="389" r:id="rId31"/>
    <p:sldId id="390" r:id="rId32"/>
    <p:sldId id="391" r:id="rId33"/>
    <p:sldId id="392" r:id="rId34"/>
    <p:sldId id="393" r:id="rId35"/>
    <p:sldId id="1666" r:id="rId36"/>
    <p:sldId id="1669" r:id="rId37"/>
    <p:sldId id="1662" r:id="rId38"/>
    <p:sldId id="1672" r:id="rId39"/>
    <p:sldId id="1671" r:id="rId40"/>
    <p:sldId id="1664" r:id="rId41"/>
    <p:sldId id="268" r:id="rId42"/>
    <p:sldId id="269" r:id="rId43"/>
    <p:sldId id="1665" r:id="rId44"/>
    <p:sldId id="379" r:id="rId45"/>
    <p:sldId id="1582" r:id="rId46"/>
    <p:sldId id="1583" r:id="rId47"/>
    <p:sldId id="1605" r:id="rId48"/>
    <p:sldId id="1608" r:id="rId49"/>
    <p:sldId id="1606" r:id="rId50"/>
    <p:sldId id="1607" r:id="rId51"/>
    <p:sldId id="1609" r:id="rId52"/>
    <p:sldId id="1587" r:id="rId53"/>
    <p:sldId id="1612" r:id="rId54"/>
    <p:sldId id="1610" r:id="rId55"/>
    <p:sldId id="1670" r:id="rId56"/>
    <p:sldId id="1617" r:id="rId57"/>
    <p:sldId id="372"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4">
          <p15:clr>
            <a:srgbClr val="A4A3A4"/>
          </p15:clr>
        </p15:guide>
        <p15:guide id="2" pos="3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47521"/>
    <a:srgbClr val="DADADB"/>
    <a:srgbClr val="0D1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3" autoAdjust="0"/>
    <p:restoredTop sz="88347" autoAdjust="0"/>
  </p:normalViewPr>
  <p:slideViewPr>
    <p:cSldViewPr snapToGrid="0" snapToObjects="1">
      <p:cViewPr varScale="1">
        <p:scale>
          <a:sx n="151" d="100"/>
          <a:sy n="151" d="100"/>
        </p:scale>
        <p:origin x="256" y="176"/>
      </p:cViewPr>
      <p:guideLst>
        <p:guide orient="horz" pos="624"/>
        <p:guide pos="378"/>
      </p:guideLst>
    </p:cSldViewPr>
  </p:slideViewPr>
  <p:outlineViewPr>
    <p:cViewPr>
      <p:scale>
        <a:sx n="33" d="100"/>
        <a:sy n="33" d="100"/>
      </p:scale>
      <p:origin x="0" y="-2712"/>
    </p:cViewPr>
  </p:outlineViewPr>
  <p:notesTextViewPr>
    <p:cViewPr>
      <p:scale>
        <a:sx n="100" d="100"/>
        <a:sy n="100" d="100"/>
      </p:scale>
      <p:origin x="0" y="0"/>
    </p:cViewPr>
  </p:notesTextViewPr>
  <p:sorterViewPr>
    <p:cViewPr>
      <p:scale>
        <a:sx n="125" d="100"/>
        <a:sy n="125" d="100"/>
      </p:scale>
      <p:origin x="0" y="-52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5814C8-5CC8-45C1-A8C5-CCF7208584BC}" type="doc">
      <dgm:prSet loTypeId="urn:microsoft.com/office/officeart/2005/8/layout/process1" loCatId="process" qsTypeId="urn:microsoft.com/office/officeart/2005/8/quickstyle/simple2" qsCatId="simple" csTypeId="urn:microsoft.com/office/officeart/2005/8/colors/accent0_1" csCatId="mainScheme" phldr="1"/>
      <dgm:spPr/>
    </dgm:pt>
    <dgm:pt modelId="{908939F7-A0C1-4D5B-A2D4-9D1C7BB88A4B}">
      <dgm:prSet phldrT="[Text]"/>
      <dgm:spPr/>
      <dgm:t>
        <a:bodyPr/>
        <a:lstStyle/>
        <a:p>
          <a:r>
            <a:rPr lang="en-US" dirty="0"/>
            <a:t>Deep Learning</a:t>
          </a:r>
        </a:p>
        <a:p>
          <a:r>
            <a:rPr lang="en-US" dirty="0"/>
            <a:t>NLP</a:t>
          </a:r>
        </a:p>
      </dgm:t>
    </dgm:pt>
    <dgm:pt modelId="{195C06B1-75BC-4A09-B222-D6A967A4514F}" type="parTrans" cxnId="{57A6E2A9-9E20-4F42-BA5E-58C0040FE528}">
      <dgm:prSet/>
      <dgm:spPr/>
      <dgm:t>
        <a:bodyPr/>
        <a:lstStyle/>
        <a:p>
          <a:endParaRPr lang="en-US"/>
        </a:p>
      </dgm:t>
    </dgm:pt>
    <dgm:pt modelId="{DD5E2855-82A9-47F8-8E2E-63CA41D14BDF}" type="sibTrans" cxnId="{57A6E2A9-9E20-4F42-BA5E-58C0040FE528}">
      <dgm:prSet/>
      <dgm:spPr/>
      <dgm:t>
        <a:bodyPr/>
        <a:lstStyle/>
        <a:p>
          <a:endParaRPr lang="en-US"/>
        </a:p>
      </dgm:t>
    </dgm:pt>
    <dgm:pt modelId="{B8C452CB-5537-43C2-B3B2-853A4B4EC7A4}">
      <dgm:prSet phldrT="[Text]"/>
      <dgm:spPr/>
      <dgm:t>
        <a:bodyPr/>
        <a:lstStyle/>
        <a:p>
          <a:r>
            <a:rPr lang="en-US" dirty="0"/>
            <a:t>Efficiency</a:t>
          </a:r>
        </a:p>
        <a:p>
          <a:r>
            <a:rPr lang="en-US" dirty="0"/>
            <a:t>Accuracy</a:t>
          </a:r>
        </a:p>
      </dgm:t>
    </dgm:pt>
    <dgm:pt modelId="{7BE5C3D8-781F-4299-99D8-2CE290B6C1C3}" type="parTrans" cxnId="{790540CA-7B66-4047-802C-8252587FCD72}">
      <dgm:prSet/>
      <dgm:spPr/>
      <dgm:t>
        <a:bodyPr/>
        <a:lstStyle/>
        <a:p>
          <a:endParaRPr lang="en-US"/>
        </a:p>
      </dgm:t>
    </dgm:pt>
    <dgm:pt modelId="{30FA69B0-664E-4AF4-BE9C-2D60F4926F41}" type="sibTrans" cxnId="{790540CA-7B66-4047-802C-8252587FCD72}">
      <dgm:prSet/>
      <dgm:spPr/>
      <dgm:t>
        <a:bodyPr/>
        <a:lstStyle/>
        <a:p>
          <a:endParaRPr lang="en-US"/>
        </a:p>
      </dgm:t>
    </dgm:pt>
    <dgm:pt modelId="{3047B297-6073-4481-B21F-D65154C998E1}" type="pres">
      <dgm:prSet presAssocID="{8F5814C8-5CC8-45C1-A8C5-CCF7208584BC}" presName="Name0" presStyleCnt="0">
        <dgm:presLayoutVars>
          <dgm:dir/>
          <dgm:resizeHandles val="exact"/>
        </dgm:presLayoutVars>
      </dgm:prSet>
      <dgm:spPr/>
    </dgm:pt>
    <dgm:pt modelId="{57112283-BFCC-494D-8685-B01ED219F9B5}" type="pres">
      <dgm:prSet presAssocID="{908939F7-A0C1-4D5B-A2D4-9D1C7BB88A4B}" presName="node" presStyleLbl="node1" presStyleIdx="0" presStyleCnt="2">
        <dgm:presLayoutVars>
          <dgm:bulletEnabled val="1"/>
        </dgm:presLayoutVars>
      </dgm:prSet>
      <dgm:spPr/>
    </dgm:pt>
    <dgm:pt modelId="{D07FAD23-4A9D-4BC1-8D06-F0A432AF5D46}" type="pres">
      <dgm:prSet presAssocID="{DD5E2855-82A9-47F8-8E2E-63CA41D14BDF}" presName="sibTrans" presStyleLbl="sibTrans2D1" presStyleIdx="0" presStyleCnt="1"/>
      <dgm:spPr/>
    </dgm:pt>
    <dgm:pt modelId="{37EF030A-6AFF-4198-8DF0-B563165428B7}" type="pres">
      <dgm:prSet presAssocID="{DD5E2855-82A9-47F8-8E2E-63CA41D14BDF}" presName="connectorText" presStyleLbl="sibTrans2D1" presStyleIdx="0" presStyleCnt="1"/>
      <dgm:spPr/>
    </dgm:pt>
    <dgm:pt modelId="{B515F69C-F757-4F9F-8538-DC7F94FC068B}" type="pres">
      <dgm:prSet presAssocID="{B8C452CB-5537-43C2-B3B2-853A4B4EC7A4}" presName="node" presStyleLbl="node1" presStyleIdx="1" presStyleCnt="2">
        <dgm:presLayoutVars>
          <dgm:bulletEnabled val="1"/>
        </dgm:presLayoutVars>
      </dgm:prSet>
      <dgm:spPr/>
    </dgm:pt>
  </dgm:ptLst>
  <dgm:cxnLst>
    <dgm:cxn modelId="{D0C15538-2F3B-4C35-B1B2-602DC619E604}" type="presOf" srcId="{8F5814C8-5CC8-45C1-A8C5-CCF7208584BC}" destId="{3047B297-6073-4481-B21F-D65154C998E1}" srcOrd="0" destOrd="0" presId="urn:microsoft.com/office/officeart/2005/8/layout/process1"/>
    <dgm:cxn modelId="{9658BB91-D44D-4BEE-B84A-A48FA9978393}" type="presOf" srcId="{B8C452CB-5537-43C2-B3B2-853A4B4EC7A4}" destId="{B515F69C-F757-4F9F-8538-DC7F94FC068B}" srcOrd="0" destOrd="0" presId="urn:microsoft.com/office/officeart/2005/8/layout/process1"/>
    <dgm:cxn modelId="{57A6E2A9-9E20-4F42-BA5E-58C0040FE528}" srcId="{8F5814C8-5CC8-45C1-A8C5-CCF7208584BC}" destId="{908939F7-A0C1-4D5B-A2D4-9D1C7BB88A4B}" srcOrd="0" destOrd="0" parTransId="{195C06B1-75BC-4A09-B222-D6A967A4514F}" sibTransId="{DD5E2855-82A9-47F8-8E2E-63CA41D14BDF}"/>
    <dgm:cxn modelId="{5F26E7AC-D230-47C9-9EC4-8456CF16ACCB}" type="presOf" srcId="{DD5E2855-82A9-47F8-8E2E-63CA41D14BDF}" destId="{37EF030A-6AFF-4198-8DF0-B563165428B7}" srcOrd="1" destOrd="0" presId="urn:microsoft.com/office/officeart/2005/8/layout/process1"/>
    <dgm:cxn modelId="{CC7D6EC9-50D1-4663-BB8C-470663C4BD9F}" type="presOf" srcId="{DD5E2855-82A9-47F8-8E2E-63CA41D14BDF}" destId="{D07FAD23-4A9D-4BC1-8D06-F0A432AF5D46}" srcOrd="0" destOrd="0" presId="urn:microsoft.com/office/officeart/2005/8/layout/process1"/>
    <dgm:cxn modelId="{790540CA-7B66-4047-802C-8252587FCD72}" srcId="{8F5814C8-5CC8-45C1-A8C5-CCF7208584BC}" destId="{B8C452CB-5537-43C2-B3B2-853A4B4EC7A4}" srcOrd="1" destOrd="0" parTransId="{7BE5C3D8-781F-4299-99D8-2CE290B6C1C3}" sibTransId="{30FA69B0-664E-4AF4-BE9C-2D60F4926F41}"/>
    <dgm:cxn modelId="{363C5ACB-0971-4085-9563-792236CEFEBA}" type="presOf" srcId="{908939F7-A0C1-4D5B-A2D4-9D1C7BB88A4B}" destId="{57112283-BFCC-494D-8685-B01ED219F9B5}" srcOrd="0" destOrd="0" presId="urn:microsoft.com/office/officeart/2005/8/layout/process1"/>
    <dgm:cxn modelId="{BDB9A38B-34A7-4BA4-B81B-7FB013B5680C}" type="presParOf" srcId="{3047B297-6073-4481-B21F-D65154C998E1}" destId="{57112283-BFCC-494D-8685-B01ED219F9B5}" srcOrd="0" destOrd="0" presId="urn:microsoft.com/office/officeart/2005/8/layout/process1"/>
    <dgm:cxn modelId="{4843B3B0-54F3-43C2-A29E-D06170A8EA73}" type="presParOf" srcId="{3047B297-6073-4481-B21F-D65154C998E1}" destId="{D07FAD23-4A9D-4BC1-8D06-F0A432AF5D46}" srcOrd="1" destOrd="0" presId="urn:microsoft.com/office/officeart/2005/8/layout/process1"/>
    <dgm:cxn modelId="{9942ABAC-B093-4FC2-9FA3-F82A8B46B181}" type="presParOf" srcId="{D07FAD23-4A9D-4BC1-8D06-F0A432AF5D46}" destId="{37EF030A-6AFF-4198-8DF0-B563165428B7}" srcOrd="0" destOrd="0" presId="urn:microsoft.com/office/officeart/2005/8/layout/process1"/>
    <dgm:cxn modelId="{CD60BC6F-0965-4ABC-AB6F-F1FB989550B4}" type="presParOf" srcId="{3047B297-6073-4481-B21F-D65154C998E1}" destId="{B515F69C-F757-4F9F-8538-DC7F94FC068B}"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880566-0E5F-490D-A164-D7FDF4583264}"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9786E6F0-1DD2-40D4-A657-93C9A8BDDC6F}">
      <dgm:prSet phldrT="[Text]" custT="1"/>
      <dgm:spPr/>
      <dgm:t>
        <a:bodyPr lIns="0" rIns="0"/>
        <a:lstStyle/>
        <a:p>
          <a:r>
            <a:rPr lang="en-US" sz="1400" dirty="0"/>
            <a:t>Radiology</a:t>
          </a:r>
          <a:endParaRPr lang="en-US" sz="1200" dirty="0"/>
        </a:p>
      </dgm:t>
    </dgm:pt>
    <dgm:pt modelId="{1AC4C53A-E017-4E58-9F86-F7C2FC2098DB}" type="parTrans" cxnId="{EC54C123-6D6B-4488-904B-82A93AE2B766}">
      <dgm:prSet/>
      <dgm:spPr/>
      <dgm:t>
        <a:bodyPr/>
        <a:lstStyle/>
        <a:p>
          <a:endParaRPr lang="en-US"/>
        </a:p>
      </dgm:t>
    </dgm:pt>
    <dgm:pt modelId="{2ED0D123-AE47-44A4-8C5A-6FBBF12DCAAB}" type="sibTrans" cxnId="{EC54C123-6D6B-4488-904B-82A93AE2B766}">
      <dgm:prSet custT="1"/>
      <dgm:spPr/>
      <dgm:t>
        <a:bodyPr/>
        <a:lstStyle/>
        <a:p>
          <a:r>
            <a:rPr lang="en-US" sz="1600" dirty="0"/>
            <a:t>Mental Health</a:t>
          </a:r>
        </a:p>
      </dgm:t>
    </dgm:pt>
    <dgm:pt modelId="{0BCE0BBB-6797-496F-962B-6931F7D6B826}">
      <dgm:prSet phldrT="[Text]"/>
      <dgm:spPr/>
      <dgm:t>
        <a:bodyPr/>
        <a:lstStyle/>
        <a:p>
          <a:r>
            <a:rPr lang="en-US" dirty="0"/>
            <a:t>   Diagnostic</a:t>
          </a:r>
        </a:p>
      </dgm:t>
    </dgm:pt>
    <dgm:pt modelId="{F9FB7E99-48F1-46DE-ADFA-3DD19A808612}" type="parTrans" cxnId="{1B35EC21-DD32-4941-9144-515F8CCA2020}">
      <dgm:prSet/>
      <dgm:spPr/>
      <dgm:t>
        <a:bodyPr/>
        <a:lstStyle/>
        <a:p>
          <a:endParaRPr lang="en-US"/>
        </a:p>
      </dgm:t>
    </dgm:pt>
    <dgm:pt modelId="{49550EAA-913C-4F08-A4B7-1EDE37F79209}" type="sibTrans" cxnId="{1B35EC21-DD32-4941-9144-515F8CCA2020}">
      <dgm:prSet/>
      <dgm:spPr/>
      <dgm:t>
        <a:bodyPr/>
        <a:lstStyle/>
        <a:p>
          <a:endParaRPr lang="en-US"/>
        </a:p>
      </dgm:t>
    </dgm:pt>
    <dgm:pt modelId="{3427B6DF-636E-4CE0-9A42-D464A7C73EE5}">
      <dgm:prSet phldrT="[Text]" custT="1"/>
      <dgm:spPr/>
      <dgm:t>
        <a:bodyPr/>
        <a:lstStyle/>
        <a:p>
          <a:r>
            <a:rPr lang="en-US" sz="1400" dirty="0"/>
            <a:t>Safety Events</a:t>
          </a:r>
        </a:p>
      </dgm:t>
    </dgm:pt>
    <dgm:pt modelId="{764062A1-84C0-4F41-9F1E-7E6B9DC7A303}" type="parTrans" cxnId="{4287DB5C-DABB-4406-B7A5-98F49E705770}">
      <dgm:prSet/>
      <dgm:spPr/>
      <dgm:t>
        <a:bodyPr/>
        <a:lstStyle/>
        <a:p>
          <a:endParaRPr lang="en-US"/>
        </a:p>
      </dgm:t>
    </dgm:pt>
    <dgm:pt modelId="{85F708FF-1468-4B70-BF70-2CEF5EF1C2DF}" type="sibTrans" cxnId="{4287DB5C-DABB-4406-B7A5-98F49E705770}">
      <dgm:prSet custT="1"/>
      <dgm:spPr/>
      <dgm:t>
        <a:bodyPr/>
        <a:lstStyle/>
        <a:p>
          <a:r>
            <a:rPr lang="en-US" sz="1600" dirty="0"/>
            <a:t>Pre-</a:t>
          </a:r>
          <a:r>
            <a:rPr lang="en-US" sz="1600" dirty="0" err="1"/>
            <a:t>Auth</a:t>
          </a:r>
          <a:endParaRPr lang="en-US" sz="1600" dirty="0"/>
        </a:p>
      </dgm:t>
    </dgm:pt>
    <dgm:pt modelId="{C76335B6-4730-442C-8D55-6BC90F2EF9D4}">
      <dgm:prSet phldrT="[Text]"/>
      <dgm:spPr/>
      <dgm:t>
        <a:bodyPr/>
        <a:lstStyle/>
        <a:p>
          <a:r>
            <a:rPr lang="en-US" dirty="0"/>
            <a:t>Inpatient</a:t>
          </a:r>
        </a:p>
      </dgm:t>
    </dgm:pt>
    <dgm:pt modelId="{9CFBBA13-E4B3-485B-901B-5F2AB572927C}" type="parTrans" cxnId="{5DCABB3C-1283-4117-9CBD-91588A4B1F99}">
      <dgm:prSet/>
      <dgm:spPr/>
      <dgm:t>
        <a:bodyPr/>
        <a:lstStyle/>
        <a:p>
          <a:endParaRPr lang="en-US"/>
        </a:p>
      </dgm:t>
    </dgm:pt>
    <dgm:pt modelId="{2526F0FB-2C25-4BC4-8FB3-3F75CFD9DA33}" type="sibTrans" cxnId="{5DCABB3C-1283-4117-9CBD-91588A4B1F99}">
      <dgm:prSet/>
      <dgm:spPr/>
      <dgm:t>
        <a:bodyPr/>
        <a:lstStyle/>
        <a:p>
          <a:endParaRPr lang="en-US"/>
        </a:p>
      </dgm:t>
    </dgm:pt>
    <dgm:pt modelId="{6EF342D3-2816-473D-B506-9A1A66E73D08}">
      <dgm:prSet phldrT="[Text]"/>
      <dgm:spPr/>
      <dgm:t>
        <a:bodyPr/>
        <a:lstStyle/>
        <a:p>
          <a:r>
            <a:rPr lang="en-US" dirty="0"/>
            <a:t>Key Opinion Leaders</a:t>
          </a:r>
        </a:p>
      </dgm:t>
    </dgm:pt>
    <dgm:pt modelId="{556D4F7E-9D99-44B6-AD34-D09BF69BCFDE}" type="parTrans" cxnId="{E6F1904E-3024-4B7D-BB4E-96578189B2BB}">
      <dgm:prSet/>
      <dgm:spPr/>
      <dgm:t>
        <a:bodyPr/>
        <a:lstStyle/>
        <a:p>
          <a:endParaRPr lang="en-US"/>
        </a:p>
      </dgm:t>
    </dgm:pt>
    <dgm:pt modelId="{9A3E0644-6739-4174-9852-C98F2DCD3DCF}" type="sibTrans" cxnId="{E6F1904E-3024-4B7D-BB4E-96578189B2BB}">
      <dgm:prSet/>
      <dgm:spPr/>
      <dgm:t>
        <a:bodyPr/>
        <a:lstStyle/>
        <a:p>
          <a:r>
            <a:rPr lang="en-US" dirty="0"/>
            <a:t>Meta Analysis</a:t>
          </a:r>
        </a:p>
      </dgm:t>
    </dgm:pt>
    <dgm:pt modelId="{B1BADEDE-93AB-4434-A764-05F770C6B1B3}">
      <dgm:prSet phldrT="[Text]"/>
      <dgm:spPr/>
      <dgm:t>
        <a:bodyPr/>
        <a:lstStyle/>
        <a:p>
          <a:r>
            <a:rPr lang="en-US" dirty="0"/>
            <a:t>Research</a:t>
          </a:r>
        </a:p>
      </dgm:t>
    </dgm:pt>
    <dgm:pt modelId="{C19D6D0A-EF49-4850-A393-CF877CD78058}" type="parTrans" cxnId="{FEF3FAC7-E3DD-46DE-9FAC-E4ACAB0CA27B}">
      <dgm:prSet/>
      <dgm:spPr/>
      <dgm:t>
        <a:bodyPr/>
        <a:lstStyle/>
        <a:p>
          <a:endParaRPr lang="en-US"/>
        </a:p>
      </dgm:t>
    </dgm:pt>
    <dgm:pt modelId="{78B9197B-3FB5-477B-A3E7-5909BD8EA541}" type="sibTrans" cxnId="{FEF3FAC7-E3DD-46DE-9FAC-E4ACAB0CA27B}">
      <dgm:prSet/>
      <dgm:spPr/>
      <dgm:t>
        <a:bodyPr/>
        <a:lstStyle/>
        <a:p>
          <a:endParaRPr lang="en-US"/>
        </a:p>
      </dgm:t>
    </dgm:pt>
    <dgm:pt modelId="{CBA469C1-7F91-44F1-AE86-7FDACB964CA9}">
      <dgm:prSet/>
      <dgm:spPr/>
      <dgm:t>
        <a:bodyPr/>
        <a:lstStyle/>
        <a:p>
          <a:r>
            <a:rPr lang="en-US" dirty="0"/>
            <a:t>Clinical Coding</a:t>
          </a:r>
        </a:p>
      </dgm:t>
    </dgm:pt>
    <dgm:pt modelId="{C49FD17A-5CD7-4864-BD7A-F2A578B3DE75}" type="parTrans" cxnId="{4ED7D23A-3BD9-440C-9389-EFB786461EFB}">
      <dgm:prSet/>
      <dgm:spPr/>
      <dgm:t>
        <a:bodyPr/>
        <a:lstStyle/>
        <a:p>
          <a:endParaRPr lang="en-US"/>
        </a:p>
      </dgm:t>
    </dgm:pt>
    <dgm:pt modelId="{B2AE9263-4432-4778-8E33-5FAB9A37EB59}" type="sibTrans" cxnId="{4ED7D23A-3BD9-440C-9389-EFB786461EFB}">
      <dgm:prSet custT="1"/>
      <dgm:spPr/>
      <dgm:t>
        <a:bodyPr/>
        <a:lstStyle/>
        <a:p>
          <a:r>
            <a:rPr lang="en-US" sz="1600" dirty="0"/>
            <a:t>Anti-Fraud</a:t>
          </a:r>
        </a:p>
      </dgm:t>
    </dgm:pt>
    <dgm:pt modelId="{18B62C4A-0DC1-4447-B455-02971E2226D8}">
      <dgm:prSet/>
      <dgm:spPr/>
      <dgm:t>
        <a:bodyPr/>
        <a:lstStyle/>
        <a:p>
          <a:r>
            <a:rPr lang="en-US" dirty="0"/>
            <a:t>Adverse Events</a:t>
          </a:r>
        </a:p>
      </dgm:t>
    </dgm:pt>
    <dgm:pt modelId="{C8492B62-BDB8-4BAB-9602-20238AE7DE0E}" type="parTrans" cxnId="{D9680149-2AB7-43AD-8A34-7BE84FF0AB64}">
      <dgm:prSet/>
      <dgm:spPr/>
      <dgm:t>
        <a:bodyPr/>
        <a:lstStyle/>
        <a:p>
          <a:endParaRPr lang="en-US"/>
        </a:p>
      </dgm:t>
    </dgm:pt>
    <dgm:pt modelId="{133032BD-851A-4A46-9931-783E240D2C4D}" type="sibTrans" cxnId="{D9680149-2AB7-43AD-8A34-7BE84FF0AB64}">
      <dgm:prSet custT="1"/>
      <dgm:spPr/>
      <dgm:t>
        <a:bodyPr/>
        <a:lstStyle/>
        <a:p>
          <a:r>
            <a:rPr lang="en-US" sz="1400" dirty="0"/>
            <a:t>Recruit for Trials</a:t>
          </a:r>
        </a:p>
      </dgm:t>
    </dgm:pt>
    <dgm:pt modelId="{438AB78E-F907-45C2-9658-29D4FE044E9D}">
      <dgm:prSet/>
      <dgm:spPr/>
      <dgm:t>
        <a:bodyPr/>
        <a:lstStyle/>
        <a:p>
          <a:r>
            <a:rPr lang="en-US" dirty="0"/>
            <a:t>Financial</a:t>
          </a:r>
        </a:p>
      </dgm:t>
    </dgm:pt>
    <dgm:pt modelId="{28371C42-93B4-4200-90FE-B73F00C266BB}" type="parTrans" cxnId="{BF1F59FD-36C4-468C-8C78-62888DA34637}">
      <dgm:prSet/>
      <dgm:spPr/>
      <dgm:t>
        <a:bodyPr/>
        <a:lstStyle/>
        <a:p>
          <a:endParaRPr lang="en-US"/>
        </a:p>
      </dgm:t>
    </dgm:pt>
    <dgm:pt modelId="{85F99D67-2043-4C32-97A4-FF513FC1576E}" type="sibTrans" cxnId="{BF1F59FD-36C4-468C-8C78-62888DA34637}">
      <dgm:prSet/>
      <dgm:spPr/>
      <dgm:t>
        <a:bodyPr/>
        <a:lstStyle/>
        <a:p>
          <a:endParaRPr lang="en-US"/>
        </a:p>
      </dgm:t>
    </dgm:pt>
    <dgm:pt modelId="{089F0BC2-46DF-4E70-AFDE-46E7F3F1A9DE}">
      <dgm:prSet/>
      <dgm:spPr/>
      <dgm:t>
        <a:bodyPr/>
        <a:lstStyle/>
        <a:p>
          <a:r>
            <a:rPr lang="en-US" dirty="0"/>
            <a:t>Drug Development</a:t>
          </a:r>
        </a:p>
      </dgm:t>
    </dgm:pt>
    <dgm:pt modelId="{B7BE45BC-1FED-401E-B22E-F29827C1C6F8}" type="parTrans" cxnId="{BA1C2366-9E65-4B46-A4EC-DBD931E0D8A7}">
      <dgm:prSet/>
      <dgm:spPr/>
      <dgm:t>
        <a:bodyPr/>
        <a:lstStyle/>
        <a:p>
          <a:endParaRPr lang="en-US"/>
        </a:p>
      </dgm:t>
    </dgm:pt>
    <dgm:pt modelId="{742D5C07-A568-4E9D-873D-2470F42304EC}" type="sibTrans" cxnId="{BA1C2366-9E65-4B46-A4EC-DBD931E0D8A7}">
      <dgm:prSet/>
      <dgm:spPr/>
      <dgm:t>
        <a:bodyPr/>
        <a:lstStyle/>
        <a:p>
          <a:endParaRPr lang="en-US"/>
        </a:p>
      </dgm:t>
    </dgm:pt>
    <dgm:pt modelId="{98254033-1521-46A8-B119-CA7EAD7A1778}" type="pres">
      <dgm:prSet presAssocID="{34880566-0E5F-490D-A164-D7FDF4583264}" presName="Name0" presStyleCnt="0">
        <dgm:presLayoutVars>
          <dgm:chMax/>
          <dgm:chPref/>
          <dgm:dir/>
          <dgm:animLvl val="lvl"/>
        </dgm:presLayoutVars>
      </dgm:prSet>
      <dgm:spPr/>
    </dgm:pt>
    <dgm:pt modelId="{30A0C813-B260-40AE-BB9C-D3CAC6D8EC77}" type="pres">
      <dgm:prSet presAssocID="{9786E6F0-1DD2-40D4-A657-93C9A8BDDC6F}" presName="composite" presStyleCnt="0"/>
      <dgm:spPr/>
    </dgm:pt>
    <dgm:pt modelId="{77B974D7-2FE4-4643-8CC4-407F2A532883}" type="pres">
      <dgm:prSet presAssocID="{9786E6F0-1DD2-40D4-A657-93C9A8BDDC6F}" presName="Parent1" presStyleLbl="node1" presStyleIdx="0" presStyleCnt="10" custScaleX="115790" custLinFactNeighborX="4614">
        <dgm:presLayoutVars>
          <dgm:chMax val="1"/>
          <dgm:chPref val="1"/>
          <dgm:bulletEnabled val="1"/>
        </dgm:presLayoutVars>
      </dgm:prSet>
      <dgm:spPr/>
    </dgm:pt>
    <dgm:pt modelId="{5C1F0E12-62AE-4839-A6E7-4BF8910DFEA8}" type="pres">
      <dgm:prSet presAssocID="{9786E6F0-1DD2-40D4-A657-93C9A8BDDC6F}" presName="Childtext1" presStyleLbl="revTx" presStyleIdx="0" presStyleCnt="5">
        <dgm:presLayoutVars>
          <dgm:chMax val="0"/>
          <dgm:chPref val="0"/>
          <dgm:bulletEnabled val="1"/>
        </dgm:presLayoutVars>
      </dgm:prSet>
      <dgm:spPr/>
    </dgm:pt>
    <dgm:pt modelId="{DD693493-865D-4B46-BFC7-0EC3349B7ECC}" type="pres">
      <dgm:prSet presAssocID="{9786E6F0-1DD2-40D4-A657-93C9A8BDDC6F}" presName="BalanceSpacing" presStyleCnt="0"/>
      <dgm:spPr/>
    </dgm:pt>
    <dgm:pt modelId="{FC0EDD8C-BDAD-4150-B2AE-EDCBA69ABB0E}" type="pres">
      <dgm:prSet presAssocID="{9786E6F0-1DD2-40D4-A657-93C9A8BDDC6F}" presName="BalanceSpacing1" presStyleCnt="0"/>
      <dgm:spPr/>
    </dgm:pt>
    <dgm:pt modelId="{84057E4B-8F17-4501-9BE4-72FC06A8087F}" type="pres">
      <dgm:prSet presAssocID="{2ED0D123-AE47-44A4-8C5A-6FBBF12DCAAB}" presName="Accent1Text" presStyleLbl="node1" presStyleIdx="1" presStyleCnt="10"/>
      <dgm:spPr/>
    </dgm:pt>
    <dgm:pt modelId="{E4A7868C-97ED-4539-81A9-65398549014C}" type="pres">
      <dgm:prSet presAssocID="{2ED0D123-AE47-44A4-8C5A-6FBBF12DCAAB}" presName="spaceBetweenRectangles" presStyleCnt="0"/>
      <dgm:spPr/>
    </dgm:pt>
    <dgm:pt modelId="{ABA7671E-5627-444A-AEF5-44B568320177}" type="pres">
      <dgm:prSet presAssocID="{3427B6DF-636E-4CE0-9A42-D464A7C73EE5}" presName="composite" presStyleCnt="0"/>
      <dgm:spPr/>
    </dgm:pt>
    <dgm:pt modelId="{B76A4FBF-2816-413F-8CE3-467177167BFB}" type="pres">
      <dgm:prSet presAssocID="{3427B6DF-636E-4CE0-9A42-D464A7C73EE5}" presName="Parent1" presStyleLbl="node1" presStyleIdx="2" presStyleCnt="10">
        <dgm:presLayoutVars>
          <dgm:chMax val="1"/>
          <dgm:chPref val="1"/>
          <dgm:bulletEnabled val="1"/>
        </dgm:presLayoutVars>
      </dgm:prSet>
      <dgm:spPr/>
    </dgm:pt>
    <dgm:pt modelId="{97C0287E-1929-476D-912F-ED9A6AE86D1D}" type="pres">
      <dgm:prSet presAssocID="{3427B6DF-636E-4CE0-9A42-D464A7C73EE5}" presName="Childtext1" presStyleLbl="revTx" presStyleIdx="1" presStyleCnt="5">
        <dgm:presLayoutVars>
          <dgm:chMax val="0"/>
          <dgm:chPref val="0"/>
          <dgm:bulletEnabled val="1"/>
        </dgm:presLayoutVars>
      </dgm:prSet>
      <dgm:spPr/>
    </dgm:pt>
    <dgm:pt modelId="{502E9E02-5AEE-4C30-8A14-F20CBAEA2309}" type="pres">
      <dgm:prSet presAssocID="{3427B6DF-636E-4CE0-9A42-D464A7C73EE5}" presName="BalanceSpacing" presStyleCnt="0"/>
      <dgm:spPr/>
    </dgm:pt>
    <dgm:pt modelId="{F194EDB7-7802-4343-A6E6-3407B53A36DF}" type="pres">
      <dgm:prSet presAssocID="{3427B6DF-636E-4CE0-9A42-D464A7C73EE5}" presName="BalanceSpacing1" presStyleCnt="0"/>
      <dgm:spPr/>
    </dgm:pt>
    <dgm:pt modelId="{8BE2BB76-2A38-4005-A3A8-649AB69C9CB0}" type="pres">
      <dgm:prSet presAssocID="{85F708FF-1468-4B70-BF70-2CEF5EF1C2DF}" presName="Accent1Text" presStyleLbl="node1" presStyleIdx="3" presStyleCnt="10"/>
      <dgm:spPr/>
    </dgm:pt>
    <dgm:pt modelId="{E8D449F6-C88B-4B34-9F65-128939C00C17}" type="pres">
      <dgm:prSet presAssocID="{85F708FF-1468-4B70-BF70-2CEF5EF1C2DF}" presName="spaceBetweenRectangles" presStyleCnt="0"/>
      <dgm:spPr/>
    </dgm:pt>
    <dgm:pt modelId="{E5E3A60A-6652-4909-99B8-9C238AC821BE}" type="pres">
      <dgm:prSet presAssocID="{6EF342D3-2816-473D-B506-9A1A66E73D08}" presName="composite" presStyleCnt="0"/>
      <dgm:spPr/>
    </dgm:pt>
    <dgm:pt modelId="{FEDE954F-6285-4257-B469-F6E015D64B1E}" type="pres">
      <dgm:prSet presAssocID="{6EF342D3-2816-473D-B506-9A1A66E73D08}" presName="Parent1" presStyleLbl="node1" presStyleIdx="4" presStyleCnt="10">
        <dgm:presLayoutVars>
          <dgm:chMax val="1"/>
          <dgm:chPref val="1"/>
          <dgm:bulletEnabled val="1"/>
        </dgm:presLayoutVars>
      </dgm:prSet>
      <dgm:spPr/>
    </dgm:pt>
    <dgm:pt modelId="{72DDD9A2-75B9-4F80-BEFD-8A2D610494DE}" type="pres">
      <dgm:prSet presAssocID="{6EF342D3-2816-473D-B506-9A1A66E73D08}" presName="Childtext1" presStyleLbl="revTx" presStyleIdx="2" presStyleCnt="5">
        <dgm:presLayoutVars>
          <dgm:chMax val="0"/>
          <dgm:chPref val="0"/>
          <dgm:bulletEnabled val="1"/>
        </dgm:presLayoutVars>
      </dgm:prSet>
      <dgm:spPr/>
    </dgm:pt>
    <dgm:pt modelId="{EFBB3B05-6B2C-43E5-A3F7-3E41EBDA6EFA}" type="pres">
      <dgm:prSet presAssocID="{6EF342D3-2816-473D-B506-9A1A66E73D08}" presName="BalanceSpacing" presStyleCnt="0"/>
      <dgm:spPr/>
    </dgm:pt>
    <dgm:pt modelId="{1588E5A1-3F22-4074-BCFE-FE0BE8F6C246}" type="pres">
      <dgm:prSet presAssocID="{6EF342D3-2816-473D-B506-9A1A66E73D08}" presName="BalanceSpacing1" presStyleCnt="0"/>
      <dgm:spPr/>
    </dgm:pt>
    <dgm:pt modelId="{AFE44DB5-BBA4-4C3C-AE7E-57D8EEE009C2}" type="pres">
      <dgm:prSet presAssocID="{9A3E0644-6739-4174-9852-C98F2DCD3DCF}" presName="Accent1Text" presStyleLbl="node1" presStyleIdx="5" presStyleCnt="10"/>
      <dgm:spPr/>
    </dgm:pt>
    <dgm:pt modelId="{77970DF4-C940-4A89-A74C-08041FBDAF1D}" type="pres">
      <dgm:prSet presAssocID="{9A3E0644-6739-4174-9852-C98F2DCD3DCF}" presName="spaceBetweenRectangles" presStyleCnt="0"/>
      <dgm:spPr/>
    </dgm:pt>
    <dgm:pt modelId="{FD94F57D-6E24-49A7-8339-E728C05C7C01}" type="pres">
      <dgm:prSet presAssocID="{CBA469C1-7F91-44F1-AE86-7FDACB964CA9}" presName="composite" presStyleCnt="0"/>
      <dgm:spPr/>
    </dgm:pt>
    <dgm:pt modelId="{1383C34D-9BF6-48F6-9C85-E14EFA167339}" type="pres">
      <dgm:prSet presAssocID="{CBA469C1-7F91-44F1-AE86-7FDACB964CA9}" presName="Parent1" presStyleLbl="node1" presStyleIdx="6" presStyleCnt="10">
        <dgm:presLayoutVars>
          <dgm:chMax val="1"/>
          <dgm:chPref val="1"/>
          <dgm:bulletEnabled val="1"/>
        </dgm:presLayoutVars>
      </dgm:prSet>
      <dgm:spPr/>
    </dgm:pt>
    <dgm:pt modelId="{936F58FF-C721-4596-8E46-5AB1928409E4}" type="pres">
      <dgm:prSet presAssocID="{CBA469C1-7F91-44F1-AE86-7FDACB964CA9}" presName="Childtext1" presStyleLbl="revTx" presStyleIdx="3" presStyleCnt="5">
        <dgm:presLayoutVars>
          <dgm:chMax val="0"/>
          <dgm:chPref val="0"/>
          <dgm:bulletEnabled val="1"/>
        </dgm:presLayoutVars>
      </dgm:prSet>
      <dgm:spPr/>
    </dgm:pt>
    <dgm:pt modelId="{6787F57F-E53A-4205-BC4A-F32FE7E8E140}" type="pres">
      <dgm:prSet presAssocID="{CBA469C1-7F91-44F1-AE86-7FDACB964CA9}" presName="BalanceSpacing" presStyleCnt="0"/>
      <dgm:spPr/>
    </dgm:pt>
    <dgm:pt modelId="{F721DEC3-FFF8-4852-8DE5-C2777AA2D20A}" type="pres">
      <dgm:prSet presAssocID="{CBA469C1-7F91-44F1-AE86-7FDACB964CA9}" presName="BalanceSpacing1" presStyleCnt="0"/>
      <dgm:spPr/>
    </dgm:pt>
    <dgm:pt modelId="{1C023441-BE68-4C57-B3E3-98BAD15356B4}" type="pres">
      <dgm:prSet presAssocID="{B2AE9263-4432-4778-8E33-5FAB9A37EB59}" presName="Accent1Text" presStyleLbl="node1" presStyleIdx="7" presStyleCnt="10"/>
      <dgm:spPr/>
    </dgm:pt>
    <dgm:pt modelId="{19526E07-74FB-49D2-8E65-38F8C8C9B7BC}" type="pres">
      <dgm:prSet presAssocID="{B2AE9263-4432-4778-8E33-5FAB9A37EB59}" presName="spaceBetweenRectangles" presStyleCnt="0"/>
      <dgm:spPr/>
    </dgm:pt>
    <dgm:pt modelId="{53211752-421A-4634-AEB5-8C22E3D7F92A}" type="pres">
      <dgm:prSet presAssocID="{18B62C4A-0DC1-4447-B455-02971E2226D8}" presName="composite" presStyleCnt="0"/>
      <dgm:spPr/>
    </dgm:pt>
    <dgm:pt modelId="{BE328292-EF51-450E-AAB5-58CCF888208C}" type="pres">
      <dgm:prSet presAssocID="{18B62C4A-0DC1-4447-B455-02971E2226D8}" presName="Parent1" presStyleLbl="node1" presStyleIdx="8" presStyleCnt="10">
        <dgm:presLayoutVars>
          <dgm:chMax val="1"/>
          <dgm:chPref val="1"/>
          <dgm:bulletEnabled val="1"/>
        </dgm:presLayoutVars>
      </dgm:prSet>
      <dgm:spPr/>
    </dgm:pt>
    <dgm:pt modelId="{40BF48AB-4FA6-4F73-868B-FCCE1B66E013}" type="pres">
      <dgm:prSet presAssocID="{18B62C4A-0DC1-4447-B455-02971E2226D8}" presName="Childtext1" presStyleLbl="revTx" presStyleIdx="4" presStyleCnt="5" custScaleX="131958" custLinFactNeighborX="17369" custLinFactNeighborY="-1116">
        <dgm:presLayoutVars>
          <dgm:chMax val="0"/>
          <dgm:chPref val="0"/>
          <dgm:bulletEnabled val="1"/>
        </dgm:presLayoutVars>
      </dgm:prSet>
      <dgm:spPr/>
    </dgm:pt>
    <dgm:pt modelId="{F7B1F1EA-DE64-4032-9A64-6ED83BD874CA}" type="pres">
      <dgm:prSet presAssocID="{18B62C4A-0DC1-4447-B455-02971E2226D8}" presName="BalanceSpacing" presStyleCnt="0"/>
      <dgm:spPr/>
    </dgm:pt>
    <dgm:pt modelId="{7B1961B2-558A-425C-B3EE-A95B7C80CDF0}" type="pres">
      <dgm:prSet presAssocID="{18B62C4A-0DC1-4447-B455-02971E2226D8}" presName="BalanceSpacing1" presStyleCnt="0"/>
      <dgm:spPr/>
    </dgm:pt>
    <dgm:pt modelId="{D0988D62-B792-4880-A326-56AD601CB004}" type="pres">
      <dgm:prSet presAssocID="{133032BD-851A-4A46-9931-783E240D2C4D}" presName="Accent1Text" presStyleLbl="node1" presStyleIdx="9" presStyleCnt="10"/>
      <dgm:spPr/>
    </dgm:pt>
  </dgm:ptLst>
  <dgm:cxnLst>
    <dgm:cxn modelId="{EBCBA112-8FF1-416B-BACE-013A883DA489}" type="presOf" srcId="{9A3E0644-6739-4174-9852-C98F2DCD3DCF}" destId="{AFE44DB5-BBA4-4C3C-AE7E-57D8EEE009C2}" srcOrd="0" destOrd="0" presId="urn:microsoft.com/office/officeart/2008/layout/AlternatingHexagons"/>
    <dgm:cxn modelId="{1B35EC21-DD32-4941-9144-515F8CCA2020}" srcId="{9786E6F0-1DD2-40D4-A657-93C9A8BDDC6F}" destId="{0BCE0BBB-6797-496F-962B-6931F7D6B826}" srcOrd="0" destOrd="0" parTransId="{F9FB7E99-48F1-46DE-ADFA-3DD19A808612}" sibTransId="{49550EAA-913C-4F08-A4B7-1EDE37F79209}"/>
    <dgm:cxn modelId="{282D6723-F5CC-44A3-B461-1210FE869256}" type="presOf" srcId="{18B62C4A-0DC1-4447-B455-02971E2226D8}" destId="{BE328292-EF51-450E-AAB5-58CCF888208C}" srcOrd="0" destOrd="0" presId="urn:microsoft.com/office/officeart/2008/layout/AlternatingHexagons"/>
    <dgm:cxn modelId="{EC54C123-6D6B-4488-904B-82A93AE2B766}" srcId="{34880566-0E5F-490D-A164-D7FDF4583264}" destId="{9786E6F0-1DD2-40D4-A657-93C9A8BDDC6F}" srcOrd="0" destOrd="0" parTransId="{1AC4C53A-E017-4E58-9F86-F7C2FC2098DB}" sibTransId="{2ED0D123-AE47-44A4-8C5A-6FBBF12DCAAB}"/>
    <dgm:cxn modelId="{9E699D37-92AF-4024-AC4C-8429595F6583}" type="presOf" srcId="{0BCE0BBB-6797-496F-962B-6931F7D6B826}" destId="{5C1F0E12-62AE-4839-A6E7-4BF8910DFEA8}" srcOrd="0" destOrd="0" presId="urn:microsoft.com/office/officeart/2008/layout/AlternatingHexagons"/>
    <dgm:cxn modelId="{4ED7D23A-3BD9-440C-9389-EFB786461EFB}" srcId="{34880566-0E5F-490D-A164-D7FDF4583264}" destId="{CBA469C1-7F91-44F1-AE86-7FDACB964CA9}" srcOrd="3" destOrd="0" parTransId="{C49FD17A-5CD7-4864-BD7A-F2A578B3DE75}" sibTransId="{B2AE9263-4432-4778-8E33-5FAB9A37EB59}"/>
    <dgm:cxn modelId="{5C4FA43B-A85F-4855-8EEB-1AB650574300}" type="presOf" srcId="{B2AE9263-4432-4778-8E33-5FAB9A37EB59}" destId="{1C023441-BE68-4C57-B3E3-98BAD15356B4}" srcOrd="0" destOrd="0" presId="urn:microsoft.com/office/officeart/2008/layout/AlternatingHexagons"/>
    <dgm:cxn modelId="{5DCABB3C-1283-4117-9CBD-91588A4B1F99}" srcId="{3427B6DF-636E-4CE0-9A42-D464A7C73EE5}" destId="{C76335B6-4730-442C-8D55-6BC90F2EF9D4}" srcOrd="0" destOrd="0" parTransId="{9CFBBA13-E4B3-485B-901B-5F2AB572927C}" sibTransId="{2526F0FB-2C25-4BC4-8FB3-3F75CFD9DA33}"/>
    <dgm:cxn modelId="{D9680149-2AB7-43AD-8A34-7BE84FF0AB64}" srcId="{34880566-0E5F-490D-A164-D7FDF4583264}" destId="{18B62C4A-0DC1-4447-B455-02971E2226D8}" srcOrd="4" destOrd="0" parTransId="{C8492B62-BDB8-4BAB-9602-20238AE7DE0E}" sibTransId="{133032BD-851A-4A46-9931-783E240D2C4D}"/>
    <dgm:cxn modelId="{F49DD24C-A9FF-44E6-AC7F-33E1B3738002}" type="presOf" srcId="{3427B6DF-636E-4CE0-9A42-D464A7C73EE5}" destId="{B76A4FBF-2816-413F-8CE3-467177167BFB}" srcOrd="0" destOrd="0" presId="urn:microsoft.com/office/officeart/2008/layout/AlternatingHexagons"/>
    <dgm:cxn modelId="{E6F1904E-3024-4B7D-BB4E-96578189B2BB}" srcId="{34880566-0E5F-490D-A164-D7FDF4583264}" destId="{6EF342D3-2816-473D-B506-9A1A66E73D08}" srcOrd="2" destOrd="0" parTransId="{556D4F7E-9D99-44B6-AD34-D09BF69BCFDE}" sibTransId="{9A3E0644-6739-4174-9852-C98F2DCD3DCF}"/>
    <dgm:cxn modelId="{B7478254-05D3-4D0D-8C6E-6622297F903A}" type="presOf" srcId="{089F0BC2-46DF-4E70-AFDE-46E7F3F1A9DE}" destId="{40BF48AB-4FA6-4F73-868B-FCCE1B66E013}" srcOrd="0" destOrd="0" presId="urn:microsoft.com/office/officeart/2008/layout/AlternatingHexagons"/>
    <dgm:cxn modelId="{F4D21C56-54FE-473F-B1B7-E79AEB512638}" type="presOf" srcId="{85F708FF-1468-4B70-BF70-2CEF5EF1C2DF}" destId="{8BE2BB76-2A38-4005-A3A8-649AB69C9CB0}" srcOrd="0" destOrd="0" presId="urn:microsoft.com/office/officeart/2008/layout/AlternatingHexagons"/>
    <dgm:cxn modelId="{4287DB5C-DABB-4406-B7A5-98F49E705770}" srcId="{34880566-0E5F-490D-A164-D7FDF4583264}" destId="{3427B6DF-636E-4CE0-9A42-D464A7C73EE5}" srcOrd="1" destOrd="0" parTransId="{764062A1-84C0-4F41-9F1E-7E6B9DC7A303}" sibTransId="{85F708FF-1468-4B70-BF70-2CEF5EF1C2DF}"/>
    <dgm:cxn modelId="{6A4D9665-89D0-4F66-AFFA-2E29FC72E811}" type="presOf" srcId="{CBA469C1-7F91-44F1-AE86-7FDACB964CA9}" destId="{1383C34D-9BF6-48F6-9C85-E14EFA167339}" srcOrd="0" destOrd="0" presId="urn:microsoft.com/office/officeart/2008/layout/AlternatingHexagons"/>
    <dgm:cxn modelId="{BA1C2366-9E65-4B46-A4EC-DBD931E0D8A7}" srcId="{18B62C4A-0DC1-4447-B455-02971E2226D8}" destId="{089F0BC2-46DF-4E70-AFDE-46E7F3F1A9DE}" srcOrd="0" destOrd="0" parTransId="{B7BE45BC-1FED-401E-B22E-F29827C1C6F8}" sibTransId="{742D5C07-A568-4E9D-873D-2470F42304EC}"/>
    <dgm:cxn modelId="{9D927D6B-1D77-4E79-943F-A19CD073EEBB}" type="presOf" srcId="{133032BD-851A-4A46-9931-783E240D2C4D}" destId="{D0988D62-B792-4880-A326-56AD601CB004}" srcOrd="0" destOrd="0" presId="urn:microsoft.com/office/officeart/2008/layout/AlternatingHexagons"/>
    <dgm:cxn modelId="{7EF0FD6F-D14A-4E1B-AA11-F52DDAD2DD93}" type="presOf" srcId="{9786E6F0-1DD2-40D4-A657-93C9A8BDDC6F}" destId="{77B974D7-2FE4-4643-8CC4-407F2A532883}" srcOrd="0" destOrd="0" presId="urn:microsoft.com/office/officeart/2008/layout/AlternatingHexagons"/>
    <dgm:cxn modelId="{16A64171-7E6C-4112-B0E9-584D7C74316A}" type="presOf" srcId="{2ED0D123-AE47-44A4-8C5A-6FBBF12DCAAB}" destId="{84057E4B-8F17-4501-9BE4-72FC06A8087F}" srcOrd="0" destOrd="0" presId="urn:microsoft.com/office/officeart/2008/layout/AlternatingHexagons"/>
    <dgm:cxn modelId="{7B51AC80-BDE0-4A79-A38F-4173ACB5BCA3}" type="presOf" srcId="{C76335B6-4730-442C-8D55-6BC90F2EF9D4}" destId="{97C0287E-1929-476D-912F-ED9A6AE86D1D}" srcOrd="0" destOrd="0" presId="urn:microsoft.com/office/officeart/2008/layout/AlternatingHexagons"/>
    <dgm:cxn modelId="{4424A5AC-E1C0-4C24-A9FC-8350083B7F41}" type="presOf" srcId="{34880566-0E5F-490D-A164-D7FDF4583264}" destId="{98254033-1521-46A8-B119-CA7EAD7A1778}" srcOrd="0" destOrd="0" presId="urn:microsoft.com/office/officeart/2008/layout/AlternatingHexagons"/>
    <dgm:cxn modelId="{F12C4BB0-208A-4111-A5F6-ABD56C01CF2D}" type="presOf" srcId="{B1BADEDE-93AB-4434-A764-05F770C6B1B3}" destId="{72DDD9A2-75B9-4F80-BEFD-8A2D610494DE}" srcOrd="0" destOrd="0" presId="urn:microsoft.com/office/officeart/2008/layout/AlternatingHexagons"/>
    <dgm:cxn modelId="{48BACBC7-9B55-4727-999C-A29781881920}" type="presOf" srcId="{6EF342D3-2816-473D-B506-9A1A66E73D08}" destId="{FEDE954F-6285-4257-B469-F6E015D64B1E}" srcOrd="0" destOrd="0" presId="urn:microsoft.com/office/officeart/2008/layout/AlternatingHexagons"/>
    <dgm:cxn modelId="{FEF3FAC7-E3DD-46DE-9FAC-E4ACAB0CA27B}" srcId="{6EF342D3-2816-473D-B506-9A1A66E73D08}" destId="{B1BADEDE-93AB-4434-A764-05F770C6B1B3}" srcOrd="0" destOrd="0" parTransId="{C19D6D0A-EF49-4850-A393-CF877CD78058}" sibTransId="{78B9197B-3FB5-477B-A3E7-5909BD8EA541}"/>
    <dgm:cxn modelId="{13A1F7D4-01FB-493E-82E3-AD7FE90A1269}" type="presOf" srcId="{438AB78E-F907-45C2-9658-29D4FE044E9D}" destId="{936F58FF-C721-4596-8E46-5AB1928409E4}" srcOrd="0" destOrd="0" presId="urn:microsoft.com/office/officeart/2008/layout/AlternatingHexagons"/>
    <dgm:cxn modelId="{BF1F59FD-36C4-468C-8C78-62888DA34637}" srcId="{CBA469C1-7F91-44F1-AE86-7FDACB964CA9}" destId="{438AB78E-F907-45C2-9658-29D4FE044E9D}" srcOrd="0" destOrd="0" parTransId="{28371C42-93B4-4200-90FE-B73F00C266BB}" sibTransId="{85F99D67-2043-4C32-97A4-FF513FC1576E}"/>
    <dgm:cxn modelId="{B2B40BA9-56D0-4B03-9D4D-A2B7FC728306}" type="presParOf" srcId="{98254033-1521-46A8-B119-CA7EAD7A1778}" destId="{30A0C813-B260-40AE-BB9C-D3CAC6D8EC77}" srcOrd="0" destOrd="0" presId="urn:microsoft.com/office/officeart/2008/layout/AlternatingHexagons"/>
    <dgm:cxn modelId="{3723DCED-1590-4C46-9D0F-5CF774547BBB}" type="presParOf" srcId="{30A0C813-B260-40AE-BB9C-D3CAC6D8EC77}" destId="{77B974D7-2FE4-4643-8CC4-407F2A532883}" srcOrd="0" destOrd="0" presId="urn:microsoft.com/office/officeart/2008/layout/AlternatingHexagons"/>
    <dgm:cxn modelId="{8995A15E-4CCB-4C29-84BF-4E1E1D5DDBF8}" type="presParOf" srcId="{30A0C813-B260-40AE-BB9C-D3CAC6D8EC77}" destId="{5C1F0E12-62AE-4839-A6E7-4BF8910DFEA8}" srcOrd="1" destOrd="0" presId="urn:microsoft.com/office/officeart/2008/layout/AlternatingHexagons"/>
    <dgm:cxn modelId="{414B2205-8CDB-4D5A-AB21-B2CF63EC5DEC}" type="presParOf" srcId="{30A0C813-B260-40AE-BB9C-D3CAC6D8EC77}" destId="{DD693493-865D-4B46-BFC7-0EC3349B7ECC}" srcOrd="2" destOrd="0" presId="urn:microsoft.com/office/officeart/2008/layout/AlternatingHexagons"/>
    <dgm:cxn modelId="{AC391C54-3B33-4EF5-A238-9EA5D01B51D4}" type="presParOf" srcId="{30A0C813-B260-40AE-BB9C-D3CAC6D8EC77}" destId="{FC0EDD8C-BDAD-4150-B2AE-EDCBA69ABB0E}" srcOrd="3" destOrd="0" presId="urn:microsoft.com/office/officeart/2008/layout/AlternatingHexagons"/>
    <dgm:cxn modelId="{D2BA4F94-04BF-4599-A539-68464ACCD72E}" type="presParOf" srcId="{30A0C813-B260-40AE-BB9C-D3CAC6D8EC77}" destId="{84057E4B-8F17-4501-9BE4-72FC06A8087F}" srcOrd="4" destOrd="0" presId="urn:microsoft.com/office/officeart/2008/layout/AlternatingHexagons"/>
    <dgm:cxn modelId="{60C2F3E2-60B9-4C75-BBC8-D3BB651E256F}" type="presParOf" srcId="{98254033-1521-46A8-B119-CA7EAD7A1778}" destId="{E4A7868C-97ED-4539-81A9-65398549014C}" srcOrd="1" destOrd="0" presId="urn:microsoft.com/office/officeart/2008/layout/AlternatingHexagons"/>
    <dgm:cxn modelId="{FA21A775-3251-4FAC-B856-B05EC3E8C3D0}" type="presParOf" srcId="{98254033-1521-46A8-B119-CA7EAD7A1778}" destId="{ABA7671E-5627-444A-AEF5-44B568320177}" srcOrd="2" destOrd="0" presId="urn:microsoft.com/office/officeart/2008/layout/AlternatingHexagons"/>
    <dgm:cxn modelId="{9503E5EA-077E-4118-A524-72FBDFCAD45A}" type="presParOf" srcId="{ABA7671E-5627-444A-AEF5-44B568320177}" destId="{B76A4FBF-2816-413F-8CE3-467177167BFB}" srcOrd="0" destOrd="0" presId="urn:microsoft.com/office/officeart/2008/layout/AlternatingHexagons"/>
    <dgm:cxn modelId="{7B1B2762-CDD5-4293-A2B7-8188D21D7EC1}" type="presParOf" srcId="{ABA7671E-5627-444A-AEF5-44B568320177}" destId="{97C0287E-1929-476D-912F-ED9A6AE86D1D}" srcOrd="1" destOrd="0" presId="urn:microsoft.com/office/officeart/2008/layout/AlternatingHexagons"/>
    <dgm:cxn modelId="{E9A07B10-48B7-4E18-965C-E1A51E7B8E29}" type="presParOf" srcId="{ABA7671E-5627-444A-AEF5-44B568320177}" destId="{502E9E02-5AEE-4C30-8A14-F20CBAEA2309}" srcOrd="2" destOrd="0" presId="urn:microsoft.com/office/officeart/2008/layout/AlternatingHexagons"/>
    <dgm:cxn modelId="{34B743B8-8425-4679-8D09-D7096C2D378B}" type="presParOf" srcId="{ABA7671E-5627-444A-AEF5-44B568320177}" destId="{F194EDB7-7802-4343-A6E6-3407B53A36DF}" srcOrd="3" destOrd="0" presId="urn:microsoft.com/office/officeart/2008/layout/AlternatingHexagons"/>
    <dgm:cxn modelId="{0E49041D-8B07-4C5F-8D5C-CEE590D65132}" type="presParOf" srcId="{ABA7671E-5627-444A-AEF5-44B568320177}" destId="{8BE2BB76-2A38-4005-A3A8-649AB69C9CB0}" srcOrd="4" destOrd="0" presId="urn:microsoft.com/office/officeart/2008/layout/AlternatingHexagons"/>
    <dgm:cxn modelId="{DEE7B740-2577-4F99-9E42-C260885FEA9F}" type="presParOf" srcId="{98254033-1521-46A8-B119-CA7EAD7A1778}" destId="{E8D449F6-C88B-4B34-9F65-128939C00C17}" srcOrd="3" destOrd="0" presId="urn:microsoft.com/office/officeart/2008/layout/AlternatingHexagons"/>
    <dgm:cxn modelId="{E6297A80-0909-47CF-90B0-1063B91F2E13}" type="presParOf" srcId="{98254033-1521-46A8-B119-CA7EAD7A1778}" destId="{E5E3A60A-6652-4909-99B8-9C238AC821BE}" srcOrd="4" destOrd="0" presId="urn:microsoft.com/office/officeart/2008/layout/AlternatingHexagons"/>
    <dgm:cxn modelId="{E9C9FC2E-1A5F-405F-8172-C902C0E08763}" type="presParOf" srcId="{E5E3A60A-6652-4909-99B8-9C238AC821BE}" destId="{FEDE954F-6285-4257-B469-F6E015D64B1E}" srcOrd="0" destOrd="0" presId="urn:microsoft.com/office/officeart/2008/layout/AlternatingHexagons"/>
    <dgm:cxn modelId="{65B44D95-2DA9-4206-9E53-F38DF1F178AE}" type="presParOf" srcId="{E5E3A60A-6652-4909-99B8-9C238AC821BE}" destId="{72DDD9A2-75B9-4F80-BEFD-8A2D610494DE}" srcOrd="1" destOrd="0" presId="urn:microsoft.com/office/officeart/2008/layout/AlternatingHexagons"/>
    <dgm:cxn modelId="{283719A9-FA07-4D63-8D1E-5DC3B57A4FA0}" type="presParOf" srcId="{E5E3A60A-6652-4909-99B8-9C238AC821BE}" destId="{EFBB3B05-6B2C-43E5-A3F7-3E41EBDA6EFA}" srcOrd="2" destOrd="0" presId="urn:microsoft.com/office/officeart/2008/layout/AlternatingHexagons"/>
    <dgm:cxn modelId="{9A6B759A-E603-479B-BCC9-76F162AA380D}" type="presParOf" srcId="{E5E3A60A-6652-4909-99B8-9C238AC821BE}" destId="{1588E5A1-3F22-4074-BCFE-FE0BE8F6C246}" srcOrd="3" destOrd="0" presId="urn:microsoft.com/office/officeart/2008/layout/AlternatingHexagons"/>
    <dgm:cxn modelId="{33D4D343-0459-4918-8DEF-93955477C34F}" type="presParOf" srcId="{E5E3A60A-6652-4909-99B8-9C238AC821BE}" destId="{AFE44DB5-BBA4-4C3C-AE7E-57D8EEE009C2}" srcOrd="4" destOrd="0" presId="urn:microsoft.com/office/officeart/2008/layout/AlternatingHexagons"/>
    <dgm:cxn modelId="{A5D1AFFE-0C90-4A16-8372-F12D248F3DE1}" type="presParOf" srcId="{98254033-1521-46A8-B119-CA7EAD7A1778}" destId="{77970DF4-C940-4A89-A74C-08041FBDAF1D}" srcOrd="5" destOrd="0" presId="urn:microsoft.com/office/officeart/2008/layout/AlternatingHexagons"/>
    <dgm:cxn modelId="{F9817CA2-639F-41CC-A7B1-5C2630B6A13F}" type="presParOf" srcId="{98254033-1521-46A8-B119-CA7EAD7A1778}" destId="{FD94F57D-6E24-49A7-8339-E728C05C7C01}" srcOrd="6" destOrd="0" presId="urn:microsoft.com/office/officeart/2008/layout/AlternatingHexagons"/>
    <dgm:cxn modelId="{D5D048FA-4F4B-469E-B4C9-C43A2E53F633}" type="presParOf" srcId="{FD94F57D-6E24-49A7-8339-E728C05C7C01}" destId="{1383C34D-9BF6-48F6-9C85-E14EFA167339}" srcOrd="0" destOrd="0" presId="urn:microsoft.com/office/officeart/2008/layout/AlternatingHexagons"/>
    <dgm:cxn modelId="{DAC5B26B-1DCD-4C53-AD3C-C59D8D974AFA}" type="presParOf" srcId="{FD94F57D-6E24-49A7-8339-E728C05C7C01}" destId="{936F58FF-C721-4596-8E46-5AB1928409E4}" srcOrd="1" destOrd="0" presId="urn:microsoft.com/office/officeart/2008/layout/AlternatingHexagons"/>
    <dgm:cxn modelId="{3964C0AE-4CA7-4E24-822A-D20D377D505E}" type="presParOf" srcId="{FD94F57D-6E24-49A7-8339-E728C05C7C01}" destId="{6787F57F-E53A-4205-BC4A-F32FE7E8E140}" srcOrd="2" destOrd="0" presId="urn:microsoft.com/office/officeart/2008/layout/AlternatingHexagons"/>
    <dgm:cxn modelId="{9968D825-ED26-4098-9D46-CCEC90200833}" type="presParOf" srcId="{FD94F57D-6E24-49A7-8339-E728C05C7C01}" destId="{F721DEC3-FFF8-4852-8DE5-C2777AA2D20A}" srcOrd="3" destOrd="0" presId="urn:microsoft.com/office/officeart/2008/layout/AlternatingHexagons"/>
    <dgm:cxn modelId="{284B5F40-98C4-42A3-AC7C-12E5398EAD91}" type="presParOf" srcId="{FD94F57D-6E24-49A7-8339-E728C05C7C01}" destId="{1C023441-BE68-4C57-B3E3-98BAD15356B4}" srcOrd="4" destOrd="0" presId="urn:microsoft.com/office/officeart/2008/layout/AlternatingHexagons"/>
    <dgm:cxn modelId="{B8EFEEB9-EBEA-4704-9F13-6AFCC5B52FB6}" type="presParOf" srcId="{98254033-1521-46A8-B119-CA7EAD7A1778}" destId="{19526E07-74FB-49D2-8E65-38F8C8C9B7BC}" srcOrd="7" destOrd="0" presId="urn:microsoft.com/office/officeart/2008/layout/AlternatingHexagons"/>
    <dgm:cxn modelId="{DE04BA1A-814E-4F13-A73B-3E4BEB912317}" type="presParOf" srcId="{98254033-1521-46A8-B119-CA7EAD7A1778}" destId="{53211752-421A-4634-AEB5-8C22E3D7F92A}" srcOrd="8" destOrd="0" presId="urn:microsoft.com/office/officeart/2008/layout/AlternatingHexagons"/>
    <dgm:cxn modelId="{CF04951B-BB17-4620-920A-5FAC1C4DF8DD}" type="presParOf" srcId="{53211752-421A-4634-AEB5-8C22E3D7F92A}" destId="{BE328292-EF51-450E-AAB5-58CCF888208C}" srcOrd="0" destOrd="0" presId="urn:microsoft.com/office/officeart/2008/layout/AlternatingHexagons"/>
    <dgm:cxn modelId="{DDCEB68B-D122-41F7-8D83-F9B2D3F3D583}" type="presParOf" srcId="{53211752-421A-4634-AEB5-8C22E3D7F92A}" destId="{40BF48AB-4FA6-4F73-868B-FCCE1B66E013}" srcOrd="1" destOrd="0" presId="urn:microsoft.com/office/officeart/2008/layout/AlternatingHexagons"/>
    <dgm:cxn modelId="{3C656125-F72E-4269-90A0-7C53E15CFC72}" type="presParOf" srcId="{53211752-421A-4634-AEB5-8C22E3D7F92A}" destId="{F7B1F1EA-DE64-4032-9A64-6ED83BD874CA}" srcOrd="2" destOrd="0" presId="urn:microsoft.com/office/officeart/2008/layout/AlternatingHexagons"/>
    <dgm:cxn modelId="{B51C432E-9A28-4977-9BBA-2869723FBC24}" type="presParOf" srcId="{53211752-421A-4634-AEB5-8C22E3D7F92A}" destId="{7B1961B2-558A-425C-B3EE-A95B7C80CDF0}" srcOrd="3" destOrd="0" presId="urn:microsoft.com/office/officeart/2008/layout/AlternatingHexagons"/>
    <dgm:cxn modelId="{EDE2C828-4CD7-4502-9872-C4148D8F28E0}" type="presParOf" srcId="{53211752-421A-4634-AEB5-8C22E3D7F92A}" destId="{D0988D62-B792-4880-A326-56AD601CB004}"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12283-BFCC-494D-8685-B01ED219F9B5}">
      <dsp:nvSpPr>
        <dsp:cNvPr id="0" name=""/>
        <dsp:cNvSpPr/>
      </dsp:nvSpPr>
      <dsp:spPr>
        <a:xfrm>
          <a:off x="732" y="802827"/>
          <a:ext cx="1562698" cy="9376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Deep Learning</a:t>
          </a:r>
        </a:p>
        <a:p>
          <a:pPr marL="0" lvl="0" indent="0" algn="ctr" defTabSz="800100">
            <a:lnSpc>
              <a:spcPct val="90000"/>
            </a:lnSpc>
            <a:spcBef>
              <a:spcPct val="0"/>
            </a:spcBef>
            <a:spcAft>
              <a:spcPct val="35000"/>
            </a:spcAft>
            <a:buNone/>
          </a:pPr>
          <a:r>
            <a:rPr lang="en-US" sz="1800" kern="1200" dirty="0"/>
            <a:t>NLP</a:t>
          </a:r>
        </a:p>
      </dsp:txBody>
      <dsp:txXfrm>
        <a:off x="28194" y="830289"/>
        <a:ext cx="1507774" cy="882695"/>
      </dsp:txXfrm>
    </dsp:sp>
    <dsp:sp modelId="{D07FAD23-4A9D-4BC1-8D06-F0A432AF5D46}">
      <dsp:nvSpPr>
        <dsp:cNvPr id="0" name=""/>
        <dsp:cNvSpPr/>
      </dsp:nvSpPr>
      <dsp:spPr>
        <a:xfrm>
          <a:off x="1719701" y="1077862"/>
          <a:ext cx="331292" cy="387549"/>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19701" y="1155372"/>
        <a:ext cx="231904" cy="232529"/>
      </dsp:txXfrm>
    </dsp:sp>
    <dsp:sp modelId="{B515F69C-F757-4F9F-8538-DC7F94FC068B}">
      <dsp:nvSpPr>
        <dsp:cNvPr id="0" name=""/>
        <dsp:cNvSpPr/>
      </dsp:nvSpPr>
      <dsp:spPr>
        <a:xfrm>
          <a:off x="2188510" y="802827"/>
          <a:ext cx="1562698" cy="937619"/>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Efficiency</a:t>
          </a:r>
        </a:p>
        <a:p>
          <a:pPr marL="0" lvl="0" indent="0" algn="ctr" defTabSz="800100">
            <a:lnSpc>
              <a:spcPct val="90000"/>
            </a:lnSpc>
            <a:spcBef>
              <a:spcPct val="0"/>
            </a:spcBef>
            <a:spcAft>
              <a:spcPct val="35000"/>
            </a:spcAft>
            <a:buNone/>
          </a:pPr>
          <a:r>
            <a:rPr lang="en-US" sz="1800" kern="1200" dirty="0"/>
            <a:t>Accuracy</a:t>
          </a:r>
        </a:p>
      </dsp:txBody>
      <dsp:txXfrm>
        <a:off x="2215972" y="830289"/>
        <a:ext cx="1507774" cy="8826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974D7-2FE4-4643-8CC4-407F2A532883}">
      <dsp:nvSpPr>
        <dsp:cNvPr id="0" name=""/>
        <dsp:cNvSpPr/>
      </dsp:nvSpPr>
      <dsp:spPr>
        <a:xfrm rot="5400000">
          <a:off x="3164519" y="-80"/>
          <a:ext cx="1084145" cy="1092139"/>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3340" rIns="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Radiology</a:t>
          </a:r>
          <a:endParaRPr lang="en-US" sz="1200" kern="1200" dirty="0"/>
        </a:p>
      </dsp:txBody>
      <dsp:txXfrm rot="-5400000">
        <a:off x="3342545" y="184608"/>
        <a:ext cx="728093" cy="722763"/>
      </dsp:txXfrm>
    </dsp:sp>
    <dsp:sp modelId="{5C1F0E12-62AE-4839-A6E7-4BF8910DFEA8}">
      <dsp:nvSpPr>
        <dsp:cNvPr id="0" name=""/>
        <dsp:cNvSpPr/>
      </dsp:nvSpPr>
      <dsp:spPr>
        <a:xfrm>
          <a:off x="4163297" y="220745"/>
          <a:ext cx="1209906" cy="650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   Diagnostic</a:t>
          </a:r>
        </a:p>
      </dsp:txBody>
      <dsp:txXfrm>
        <a:off x="4163297" y="220745"/>
        <a:ext cx="1209906" cy="650487"/>
      </dsp:txXfrm>
    </dsp:sp>
    <dsp:sp modelId="{84057E4B-8F17-4501-9BE4-72FC06A8087F}">
      <dsp:nvSpPr>
        <dsp:cNvPr id="0" name=""/>
        <dsp:cNvSpPr/>
      </dsp:nvSpPr>
      <dsp:spPr>
        <a:xfrm rot="5400000">
          <a:off x="2102336" y="74385"/>
          <a:ext cx="1084145" cy="94320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Mental Health</a:t>
          </a:r>
        </a:p>
      </dsp:txBody>
      <dsp:txXfrm rot="-5400000">
        <a:off x="2319788" y="172862"/>
        <a:ext cx="649240" cy="746253"/>
      </dsp:txXfrm>
    </dsp:sp>
    <dsp:sp modelId="{B76A4FBF-2816-413F-8CE3-467177167BFB}">
      <dsp:nvSpPr>
        <dsp:cNvPr id="0" name=""/>
        <dsp:cNvSpPr/>
      </dsp:nvSpPr>
      <dsp:spPr>
        <a:xfrm rot="5400000">
          <a:off x="2609716" y="994608"/>
          <a:ext cx="1084145" cy="94320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Safety Events</a:t>
          </a:r>
        </a:p>
      </dsp:txBody>
      <dsp:txXfrm rot="-5400000">
        <a:off x="2827168" y="1093085"/>
        <a:ext cx="649240" cy="746253"/>
      </dsp:txXfrm>
    </dsp:sp>
    <dsp:sp modelId="{97C0287E-1929-476D-912F-ED9A6AE86D1D}">
      <dsp:nvSpPr>
        <dsp:cNvPr id="0" name=""/>
        <dsp:cNvSpPr/>
      </dsp:nvSpPr>
      <dsp:spPr>
        <a:xfrm>
          <a:off x="1470279" y="1140967"/>
          <a:ext cx="1170877" cy="650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en-US" sz="1300" kern="1200" dirty="0"/>
            <a:t>Inpatient</a:t>
          </a:r>
        </a:p>
      </dsp:txBody>
      <dsp:txXfrm>
        <a:off x="1470279" y="1140967"/>
        <a:ext cx="1170877" cy="650487"/>
      </dsp:txXfrm>
    </dsp:sp>
    <dsp:sp modelId="{8BE2BB76-2A38-4005-A3A8-649AB69C9CB0}">
      <dsp:nvSpPr>
        <dsp:cNvPr id="0" name=""/>
        <dsp:cNvSpPr/>
      </dsp:nvSpPr>
      <dsp:spPr>
        <a:xfrm rot="5400000">
          <a:off x="3628380" y="994608"/>
          <a:ext cx="1084145" cy="94320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Pre-</a:t>
          </a:r>
          <a:r>
            <a:rPr lang="en-US" sz="1600" kern="1200" dirty="0" err="1"/>
            <a:t>Auth</a:t>
          </a:r>
          <a:endParaRPr lang="en-US" sz="1600" kern="1200" dirty="0"/>
        </a:p>
      </dsp:txBody>
      <dsp:txXfrm rot="-5400000">
        <a:off x="3845832" y="1093085"/>
        <a:ext cx="649240" cy="746253"/>
      </dsp:txXfrm>
    </dsp:sp>
    <dsp:sp modelId="{FEDE954F-6285-4257-B469-F6E015D64B1E}">
      <dsp:nvSpPr>
        <dsp:cNvPr id="0" name=""/>
        <dsp:cNvSpPr/>
      </dsp:nvSpPr>
      <dsp:spPr>
        <a:xfrm rot="5400000">
          <a:off x="3120999" y="1914831"/>
          <a:ext cx="1084145" cy="94320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Key Opinion Leaders</a:t>
          </a:r>
        </a:p>
      </dsp:txBody>
      <dsp:txXfrm rot="-5400000">
        <a:off x="3338451" y="2013308"/>
        <a:ext cx="649240" cy="746253"/>
      </dsp:txXfrm>
    </dsp:sp>
    <dsp:sp modelId="{72DDD9A2-75B9-4F80-BEFD-8A2D610494DE}">
      <dsp:nvSpPr>
        <dsp:cNvPr id="0" name=""/>
        <dsp:cNvSpPr/>
      </dsp:nvSpPr>
      <dsp:spPr>
        <a:xfrm>
          <a:off x="4163297" y="2061190"/>
          <a:ext cx="1209906" cy="650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Research</a:t>
          </a:r>
        </a:p>
      </dsp:txBody>
      <dsp:txXfrm>
        <a:off x="4163297" y="2061190"/>
        <a:ext cx="1209906" cy="650487"/>
      </dsp:txXfrm>
    </dsp:sp>
    <dsp:sp modelId="{AFE44DB5-BBA4-4C3C-AE7E-57D8EEE009C2}">
      <dsp:nvSpPr>
        <dsp:cNvPr id="0" name=""/>
        <dsp:cNvSpPr/>
      </dsp:nvSpPr>
      <dsp:spPr>
        <a:xfrm rot="5400000">
          <a:off x="2102336" y="1914831"/>
          <a:ext cx="1084145" cy="94320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Meta Analysis</a:t>
          </a:r>
        </a:p>
      </dsp:txBody>
      <dsp:txXfrm rot="-5400000">
        <a:off x="2319788" y="2013308"/>
        <a:ext cx="649240" cy="746253"/>
      </dsp:txXfrm>
    </dsp:sp>
    <dsp:sp modelId="{1383C34D-9BF6-48F6-9C85-E14EFA167339}">
      <dsp:nvSpPr>
        <dsp:cNvPr id="0" name=""/>
        <dsp:cNvSpPr/>
      </dsp:nvSpPr>
      <dsp:spPr>
        <a:xfrm rot="5400000">
          <a:off x="2609716" y="2835053"/>
          <a:ext cx="1084145" cy="94320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Clinical Coding</a:t>
          </a:r>
        </a:p>
      </dsp:txBody>
      <dsp:txXfrm rot="-5400000">
        <a:off x="2827168" y="2933530"/>
        <a:ext cx="649240" cy="746253"/>
      </dsp:txXfrm>
    </dsp:sp>
    <dsp:sp modelId="{936F58FF-C721-4596-8E46-5AB1928409E4}">
      <dsp:nvSpPr>
        <dsp:cNvPr id="0" name=""/>
        <dsp:cNvSpPr/>
      </dsp:nvSpPr>
      <dsp:spPr>
        <a:xfrm>
          <a:off x="1470279" y="2981413"/>
          <a:ext cx="1170877" cy="650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en-US" sz="1300" kern="1200" dirty="0"/>
            <a:t>Financial</a:t>
          </a:r>
        </a:p>
      </dsp:txBody>
      <dsp:txXfrm>
        <a:off x="1470279" y="2981413"/>
        <a:ext cx="1170877" cy="650487"/>
      </dsp:txXfrm>
    </dsp:sp>
    <dsp:sp modelId="{1C023441-BE68-4C57-B3E3-98BAD15356B4}">
      <dsp:nvSpPr>
        <dsp:cNvPr id="0" name=""/>
        <dsp:cNvSpPr/>
      </dsp:nvSpPr>
      <dsp:spPr>
        <a:xfrm rot="5400000">
          <a:off x="3628380" y="2835053"/>
          <a:ext cx="1084145" cy="94320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Anti-Fraud</a:t>
          </a:r>
        </a:p>
      </dsp:txBody>
      <dsp:txXfrm rot="-5400000">
        <a:off x="3845832" y="2933530"/>
        <a:ext cx="649240" cy="746253"/>
      </dsp:txXfrm>
    </dsp:sp>
    <dsp:sp modelId="{BE328292-EF51-450E-AAB5-58CCF888208C}">
      <dsp:nvSpPr>
        <dsp:cNvPr id="0" name=""/>
        <dsp:cNvSpPr/>
      </dsp:nvSpPr>
      <dsp:spPr>
        <a:xfrm rot="5400000">
          <a:off x="3024334" y="3755276"/>
          <a:ext cx="1084145" cy="94320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Adverse Events</a:t>
          </a:r>
        </a:p>
      </dsp:txBody>
      <dsp:txXfrm rot="-5400000">
        <a:off x="3241786" y="3853753"/>
        <a:ext cx="649240" cy="746253"/>
      </dsp:txXfrm>
    </dsp:sp>
    <dsp:sp modelId="{40BF48AB-4FA6-4F73-868B-FCCE1B66E013}">
      <dsp:nvSpPr>
        <dsp:cNvPr id="0" name=""/>
        <dsp:cNvSpPr/>
      </dsp:nvSpPr>
      <dsp:spPr>
        <a:xfrm>
          <a:off x="4083449" y="3894377"/>
          <a:ext cx="1596568" cy="650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Drug Development</a:t>
          </a:r>
        </a:p>
      </dsp:txBody>
      <dsp:txXfrm>
        <a:off x="4083449" y="3894377"/>
        <a:ext cx="1596568" cy="650487"/>
      </dsp:txXfrm>
    </dsp:sp>
    <dsp:sp modelId="{D0988D62-B792-4880-A326-56AD601CB004}">
      <dsp:nvSpPr>
        <dsp:cNvPr id="0" name=""/>
        <dsp:cNvSpPr/>
      </dsp:nvSpPr>
      <dsp:spPr>
        <a:xfrm rot="5400000">
          <a:off x="2005671" y="3755276"/>
          <a:ext cx="1084145" cy="94320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Recruit for Trials</a:t>
          </a:r>
        </a:p>
      </dsp:txBody>
      <dsp:txXfrm rot="-5400000">
        <a:off x="2223123" y="3853753"/>
        <a:ext cx="649240" cy="74625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Calibri"/>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C3EE75-8299-FE41-A154-667990EC725E}" type="datetimeFigureOut">
              <a:rPr lang="en-US" smtClean="0">
                <a:latin typeface="Calibri"/>
              </a:rPr>
              <a:t>9/10/18</a:t>
            </a:fld>
            <a:endParaRPr lang="en-US" dirty="0">
              <a:latin typeface="Calibri"/>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Calibri"/>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8A520E-6EA9-5547-8BA6-457F185D7AE0}" type="slidenum">
              <a:rPr lang="en-US" smtClean="0">
                <a:latin typeface="Calibri"/>
              </a:rPr>
              <a:t>‹#›</a:t>
            </a:fld>
            <a:endParaRPr lang="en-US" dirty="0">
              <a:latin typeface="Calibri"/>
            </a:endParaRPr>
          </a:p>
        </p:txBody>
      </p:sp>
    </p:spTree>
    <p:extLst>
      <p:ext uri="{BB962C8B-B14F-4D97-AF65-F5344CB8AC3E}">
        <p14:creationId xmlns:p14="http://schemas.microsoft.com/office/powerpoint/2010/main" val="37548682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D33C2C2F-6922-8C42-8048-CBA2A35CC81F}" type="datetimeFigureOut">
              <a:rPr lang="en-US" smtClean="0"/>
              <a:pPr/>
              <a:t>9/10/18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21DC07B2-E126-F241-AE4E-1A52E2D9DAC2}" type="slidenum">
              <a:rPr lang="en-US" smtClean="0"/>
              <a:pPr/>
              <a:t>‹#›</a:t>
            </a:fld>
            <a:endParaRPr lang="en-US" dirty="0"/>
          </a:p>
        </p:txBody>
      </p:sp>
    </p:spTree>
    <p:extLst>
      <p:ext uri="{BB962C8B-B14F-4D97-AF65-F5344CB8AC3E}">
        <p14:creationId xmlns:p14="http://schemas.microsoft.com/office/powerpoint/2010/main" val="17628405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Calibri"/>
        <a:ea typeface="+mn-ea"/>
        <a:cs typeface="+mn-cs"/>
      </a:defRPr>
    </a:lvl1pPr>
    <a:lvl2pPr marL="457200" algn="l" defTabSz="457200" rtl="0" eaLnBrk="1" latinLnBrk="0" hangingPunct="1">
      <a:defRPr sz="1200" kern="1200">
        <a:solidFill>
          <a:schemeClr val="tx1"/>
        </a:solidFill>
        <a:latin typeface="Calibri"/>
        <a:ea typeface="+mn-ea"/>
        <a:cs typeface="+mn-cs"/>
      </a:defRPr>
    </a:lvl2pPr>
    <a:lvl3pPr marL="914400" algn="l" defTabSz="457200" rtl="0" eaLnBrk="1" latinLnBrk="0" hangingPunct="1">
      <a:defRPr sz="1200" kern="1200">
        <a:solidFill>
          <a:schemeClr val="tx1"/>
        </a:solidFill>
        <a:latin typeface="Calibri"/>
        <a:ea typeface="+mn-ea"/>
        <a:cs typeface="+mn-cs"/>
      </a:defRPr>
    </a:lvl3pPr>
    <a:lvl4pPr marL="1371600" algn="l" defTabSz="457200" rtl="0" eaLnBrk="1" latinLnBrk="0" hangingPunct="1">
      <a:defRPr sz="1200" kern="1200">
        <a:solidFill>
          <a:schemeClr val="tx1"/>
        </a:solidFill>
        <a:latin typeface="Calibri"/>
        <a:ea typeface="+mn-ea"/>
        <a:cs typeface="+mn-cs"/>
      </a:defRPr>
    </a:lvl4pPr>
    <a:lvl5pPr marL="1828800" algn="l" defTabSz="457200" rtl="0" eaLnBrk="1" latinLnBrk="0" hangingPunct="1">
      <a:defRPr sz="1200" kern="1200">
        <a:solidFill>
          <a:schemeClr val="tx1"/>
        </a:solidFill>
        <a:latin typeface="Calibri"/>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5</a:t>
            </a:fld>
            <a:endParaRPr lang="en-US" dirty="0"/>
          </a:p>
        </p:txBody>
      </p:sp>
    </p:spTree>
    <p:extLst>
      <p:ext uri="{BB962C8B-B14F-4D97-AF65-F5344CB8AC3E}">
        <p14:creationId xmlns:p14="http://schemas.microsoft.com/office/powerpoint/2010/main" val="1911753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DC07B2-E126-F241-AE4E-1A52E2D9DAC2}" type="slidenum">
              <a:rPr lang="en-US" smtClean="0"/>
              <a:pPr/>
              <a:t>14</a:t>
            </a:fld>
            <a:endParaRPr lang="en-US" dirty="0"/>
          </a:p>
        </p:txBody>
      </p:sp>
    </p:spTree>
    <p:extLst>
      <p:ext uri="{BB962C8B-B14F-4D97-AF65-F5344CB8AC3E}">
        <p14:creationId xmlns:p14="http://schemas.microsoft.com/office/powerpoint/2010/main" val="3625970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in NER: Going beyond dictionaries and lists. For examples, “Chandler” is obviously not the city of Chandler, AZ and “Central Perk” is obviously a place even if you’ve never heard of it (since it the location of a meeting).</a:t>
            </a:r>
          </a:p>
          <a:p>
            <a:r>
              <a:rPr lang="en-US" dirty="0"/>
              <a:t>There can be many kinds of entities that a given problem will need to extract: companies, people, genes, diseases, financial terms, etc.</a:t>
            </a:r>
          </a:p>
        </p:txBody>
      </p:sp>
      <p:sp>
        <p:nvSpPr>
          <p:cNvPr id="4" name="Slide Number Placeholder 3"/>
          <p:cNvSpPr>
            <a:spLocks noGrp="1"/>
          </p:cNvSpPr>
          <p:nvPr>
            <p:ph type="sldNum" sz="quarter" idx="10"/>
          </p:nvPr>
        </p:nvSpPr>
        <p:spPr/>
        <p:txBody>
          <a:bodyPr/>
          <a:lstStyle/>
          <a:p>
            <a:fld id="{21DC07B2-E126-F241-AE4E-1A52E2D9DAC2}" type="slidenum">
              <a:rPr lang="en-US" smtClean="0"/>
              <a:pPr/>
              <a:t>26</a:t>
            </a:fld>
            <a:endParaRPr lang="en-US" dirty="0"/>
          </a:p>
        </p:txBody>
      </p:sp>
    </p:spTree>
    <p:extLst>
      <p:ext uri="{BB962C8B-B14F-4D97-AF65-F5344CB8AC3E}">
        <p14:creationId xmlns:p14="http://schemas.microsoft.com/office/powerpoint/2010/main" val="279886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in NER: Going beyond dictionaries and lists. For examples, “Chandler” is obviously not the city of Chandler, AZ and “Central Perk” is obviously a place even if you’ve never heard of it (since it the location of a meeting).</a:t>
            </a:r>
          </a:p>
          <a:p>
            <a:r>
              <a:rPr lang="en-US" dirty="0"/>
              <a:t>There can be many kinds of entities that a given problem will need to extract: companies, people, genes, diseases, financial terms, etc.</a:t>
            </a:r>
          </a:p>
        </p:txBody>
      </p:sp>
      <p:sp>
        <p:nvSpPr>
          <p:cNvPr id="4" name="Slide Number Placeholder 3"/>
          <p:cNvSpPr>
            <a:spLocks noGrp="1"/>
          </p:cNvSpPr>
          <p:nvPr>
            <p:ph type="sldNum" sz="quarter" idx="10"/>
          </p:nvPr>
        </p:nvSpPr>
        <p:spPr/>
        <p:txBody>
          <a:bodyPr/>
          <a:lstStyle/>
          <a:p>
            <a:fld id="{21DC07B2-E126-F241-AE4E-1A52E2D9DAC2}" type="slidenum">
              <a:rPr lang="en-US" smtClean="0"/>
              <a:pPr/>
              <a:t>27</a:t>
            </a:fld>
            <a:endParaRPr lang="en-US" dirty="0"/>
          </a:p>
        </p:txBody>
      </p:sp>
    </p:spTree>
    <p:extLst>
      <p:ext uri="{BB962C8B-B14F-4D97-AF65-F5344CB8AC3E}">
        <p14:creationId xmlns:p14="http://schemas.microsoft.com/office/powerpoint/2010/main" val="3489375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in NER: Going beyond dictionaries and lists. For examples, “Chandler” is obviously not the city of Chandler, AZ and “Central Perk” is obviously a place even if you’ve never heard of it (since it the location of a meeting).</a:t>
            </a:r>
          </a:p>
          <a:p>
            <a:r>
              <a:rPr lang="en-US" dirty="0"/>
              <a:t>There can be many kinds of entities that a given problem will need to extract: companies, people, genes, diseases, financial terms, etc.</a:t>
            </a:r>
          </a:p>
        </p:txBody>
      </p:sp>
      <p:sp>
        <p:nvSpPr>
          <p:cNvPr id="4" name="Slide Number Placeholder 3"/>
          <p:cNvSpPr>
            <a:spLocks noGrp="1"/>
          </p:cNvSpPr>
          <p:nvPr>
            <p:ph type="sldNum" sz="quarter" idx="10"/>
          </p:nvPr>
        </p:nvSpPr>
        <p:spPr/>
        <p:txBody>
          <a:bodyPr/>
          <a:lstStyle/>
          <a:p>
            <a:fld id="{21DC07B2-E126-F241-AE4E-1A52E2D9DAC2}" type="slidenum">
              <a:rPr lang="en-US" smtClean="0"/>
              <a:pPr/>
              <a:t>28</a:t>
            </a:fld>
            <a:endParaRPr lang="en-US" dirty="0"/>
          </a:p>
        </p:txBody>
      </p:sp>
    </p:spTree>
    <p:extLst>
      <p:ext uri="{BB962C8B-B14F-4D97-AF65-F5344CB8AC3E}">
        <p14:creationId xmlns:p14="http://schemas.microsoft.com/office/powerpoint/2010/main" val="150011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in NER: Going beyond dictionaries and lists. For examples, “Chandler” is obviously not the city of Chandler, AZ and “Central Perk” is obviously a place even if you’ve never heard of it (since it the location of a meeting).</a:t>
            </a:r>
          </a:p>
          <a:p>
            <a:r>
              <a:rPr lang="en-US" dirty="0"/>
              <a:t>There can be many kinds of entities that a given problem will need to extract: companies, people, genes, diseases, financial terms, etc.</a:t>
            </a:r>
          </a:p>
        </p:txBody>
      </p:sp>
      <p:sp>
        <p:nvSpPr>
          <p:cNvPr id="4" name="Slide Number Placeholder 3"/>
          <p:cNvSpPr>
            <a:spLocks noGrp="1"/>
          </p:cNvSpPr>
          <p:nvPr>
            <p:ph type="sldNum" sz="quarter" idx="10"/>
          </p:nvPr>
        </p:nvSpPr>
        <p:spPr/>
        <p:txBody>
          <a:bodyPr/>
          <a:lstStyle/>
          <a:p>
            <a:fld id="{21DC07B2-E126-F241-AE4E-1A52E2D9DAC2}" type="slidenum">
              <a:rPr lang="en-US" smtClean="0"/>
              <a:pPr/>
              <a:t>29</a:t>
            </a:fld>
            <a:endParaRPr lang="en-US" dirty="0"/>
          </a:p>
        </p:txBody>
      </p:sp>
    </p:spTree>
    <p:extLst>
      <p:ext uri="{BB962C8B-B14F-4D97-AF65-F5344CB8AC3E}">
        <p14:creationId xmlns:p14="http://schemas.microsoft.com/office/powerpoint/2010/main" val="226802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in NER: Going beyond dictionaries and lists. For examples, “Chandler” is obviously not the city of Chandler, AZ and “Central Perk” is obviously a place even if you’ve never heard of it (since it the location of a meeting).</a:t>
            </a:r>
          </a:p>
          <a:p>
            <a:r>
              <a:rPr lang="en-US" dirty="0"/>
              <a:t>There can be many kinds of entities that a given problem will need to extract: companies, people, genes, diseases, financial terms, etc.</a:t>
            </a:r>
          </a:p>
        </p:txBody>
      </p:sp>
      <p:sp>
        <p:nvSpPr>
          <p:cNvPr id="4" name="Slide Number Placeholder 3"/>
          <p:cNvSpPr>
            <a:spLocks noGrp="1"/>
          </p:cNvSpPr>
          <p:nvPr>
            <p:ph type="sldNum" sz="quarter" idx="10"/>
          </p:nvPr>
        </p:nvSpPr>
        <p:spPr/>
        <p:txBody>
          <a:bodyPr/>
          <a:lstStyle/>
          <a:p>
            <a:fld id="{21DC07B2-E126-F241-AE4E-1A52E2D9DAC2}" type="slidenum">
              <a:rPr lang="en-US" smtClean="0"/>
              <a:pPr/>
              <a:t>30</a:t>
            </a:fld>
            <a:endParaRPr lang="en-US" dirty="0"/>
          </a:p>
        </p:txBody>
      </p:sp>
    </p:spTree>
    <p:extLst>
      <p:ext uri="{BB962C8B-B14F-4D97-AF65-F5344CB8AC3E}">
        <p14:creationId xmlns:p14="http://schemas.microsoft.com/office/powerpoint/2010/main" val="3406572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in NER: Going beyond dictionaries and lists. For examples, “Chandler” is obviously not the city of Chandler, AZ and “Central Perk” is obviously a place even if you’ve never heard of it (since it the location of a meeting).</a:t>
            </a:r>
          </a:p>
          <a:p>
            <a:r>
              <a:rPr lang="en-US" dirty="0"/>
              <a:t>There can be many kinds of entities that a given problem will need to extract: companies, people, genes, diseases, financial terms, etc.</a:t>
            </a:r>
          </a:p>
        </p:txBody>
      </p:sp>
      <p:sp>
        <p:nvSpPr>
          <p:cNvPr id="4" name="Slide Number Placeholder 3"/>
          <p:cNvSpPr>
            <a:spLocks noGrp="1"/>
          </p:cNvSpPr>
          <p:nvPr>
            <p:ph type="sldNum" sz="quarter" idx="10"/>
          </p:nvPr>
        </p:nvSpPr>
        <p:spPr/>
        <p:txBody>
          <a:bodyPr/>
          <a:lstStyle/>
          <a:p>
            <a:fld id="{21DC07B2-E126-F241-AE4E-1A52E2D9DAC2}" type="slidenum">
              <a:rPr lang="en-US" smtClean="0"/>
              <a:pPr/>
              <a:t>31</a:t>
            </a:fld>
            <a:endParaRPr lang="en-US" dirty="0"/>
          </a:p>
        </p:txBody>
      </p:sp>
    </p:spTree>
    <p:extLst>
      <p:ext uri="{BB962C8B-B14F-4D97-AF65-F5344CB8AC3E}">
        <p14:creationId xmlns:p14="http://schemas.microsoft.com/office/powerpoint/2010/main" val="41347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f0ffe5e9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f0ffe5e96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24" name="Google Shape;124;g3f0ffe5e96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38</a:t>
            </a:fld>
            <a:endParaRPr/>
          </a:p>
        </p:txBody>
      </p:sp>
    </p:spTree>
    <p:extLst>
      <p:ext uri="{BB962C8B-B14F-4D97-AF65-F5344CB8AC3E}">
        <p14:creationId xmlns:p14="http://schemas.microsoft.com/office/powerpoint/2010/main" val="3019076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f0ffe5e9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f0ffe5e96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3" name="Google Shape;133;g3f0ffe5e96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39</a:t>
            </a:fld>
            <a:endParaRPr/>
          </a:p>
        </p:txBody>
      </p:sp>
    </p:spTree>
    <p:extLst>
      <p:ext uri="{BB962C8B-B14F-4D97-AF65-F5344CB8AC3E}">
        <p14:creationId xmlns:p14="http://schemas.microsoft.com/office/powerpoint/2010/main" val="3934313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f0ffe5e9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f0ffe5e96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133" name="Google Shape;133;g3f0ffe5e96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40</a:t>
            </a:fld>
            <a:endParaRPr/>
          </a:p>
        </p:txBody>
      </p:sp>
    </p:spTree>
    <p:extLst>
      <p:ext uri="{BB962C8B-B14F-4D97-AF65-F5344CB8AC3E}">
        <p14:creationId xmlns:p14="http://schemas.microsoft.com/office/powerpoint/2010/main" val="294282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6</a:t>
            </a:fld>
            <a:endParaRPr lang="en-US" dirty="0"/>
          </a:p>
        </p:txBody>
      </p:sp>
    </p:spTree>
    <p:extLst>
      <p:ext uri="{BB962C8B-B14F-4D97-AF65-F5344CB8AC3E}">
        <p14:creationId xmlns:p14="http://schemas.microsoft.com/office/powerpoint/2010/main" val="3237955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DC07B2-E126-F241-AE4E-1A52E2D9DAC2}" type="slidenum">
              <a:rPr lang="en-US" smtClean="0"/>
              <a:pPr/>
              <a:t>54</a:t>
            </a:fld>
            <a:endParaRPr lang="en-US" dirty="0"/>
          </a:p>
        </p:txBody>
      </p:sp>
    </p:spTree>
    <p:extLst>
      <p:ext uri="{BB962C8B-B14F-4D97-AF65-F5344CB8AC3E}">
        <p14:creationId xmlns:p14="http://schemas.microsoft.com/office/powerpoint/2010/main" val="838335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7</a:t>
            </a:fld>
            <a:endParaRPr lang="en-US" dirty="0"/>
          </a:p>
        </p:txBody>
      </p:sp>
    </p:spTree>
    <p:extLst>
      <p:ext uri="{BB962C8B-B14F-4D97-AF65-F5344CB8AC3E}">
        <p14:creationId xmlns:p14="http://schemas.microsoft.com/office/powerpoint/2010/main" val="1894063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8</a:t>
            </a:fld>
            <a:endParaRPr lang="en-US" dirty="0"/>
          </a:p>
        </p:txBody>
      </p:sp>
    </p:spTree>
    <p:extLst>
      <p:ext uri="{BB962C8B-B14F-4D97-AF65-F5344CB8AC3E}">
        <p14:creationId xmlns:p14="http://schemas.microsoft.com/office/powerpoint/2010/main" val="2091108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9</a:t>
            </a:fld>
            <a:endParaRPr lang="en-US" dirty="0"/>
          </a:p>
        </p:txBody>
      </p:sp>
    </p:spTree>
    <p:extLst>
      <p:ext uri="{BB962C8B-B14F-4D97-AF65-F5344CB8AC3E}">
        <p14:creationId xmlns:p14="http://schemas.microsoft.com/office/powerpoint/2010/main" val="2519238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10</a:t>
            </a:fld>
            <a:endParaRPr lang="en-US" dirty="0"/>
          </a:p>
        </p:txBody>
      </p:sp>
    </p:spTree>
    <p:extLst>
      <p:ext uri="{BB962C8B-B14F-4D97-AF65-F5344CB8AC3E}">
        <p14:creationId xmlns:p14="http://schemas.microsoft.com/office/powerpoint/2010/main" val="3032725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11</a:t>
            </a:fld>
            <a:endParaRPr lang="en-US" dirty="0"/>
          </a:p>
        </p:txBody>
      </p:sp>
    </p:spTree>
    <p:extLst>
      <p:ext uri="{BB962C8B-B14F-4D97-AF65-F5344CB8AC3E}">
        <p14:creationId xmlns:p14="http://schemas.microsoft.com/office/powerpoint/2010/main" val="1083288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12</a:t>
            </a:fld>
            <a:endParaRPr lang="en-US" dirty="0"/>
          </a:p>
        </p:txBody>
      </p:sp>
    </p:spTree>
    <p:extLst>
      <p:ext uri="{BB962C8B-B14F-4D97-AF65-F5344CB8AC3E}">
        <p14:creationId xmlns:p14="http://schemas.microsoft.com/office/powerpoint/2010/main" val="246690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 one “language” – every vertical and communication channel has its own jargon that includes vocabulary, grammar, assumptions and semantics.</a:t>
            </a:r>
          </a:p>
          <a:p>
            <a:r>
              <a:rPr lang="en-US" dirty="0"/>
              <a:t>For example – in these ED triage notes, none of the sentences is in valid English, and the words “patient” and “pain” do not appear.</a:t>
            </a:r>
          </a:p>
        </p:txBody>
      </p:sp>
      <p:sp>
        <p:nvSpPr>
          <p:cNvPr id="4" name="Slide Number Placeholder 3"/>
          <p:cNvSpPr>
            <a:spLocks noGrp="1"/>
          </p:cNvSpPr>
          <p:nvPr>
            <p:ph type="sldNum" sz="quarter" idx="10"/>
          </p:nvPr>
        </p:nvSpPr>
        <p:spPr/>
        <p:txBody>
          <a:bodyPr/>
          <a:lstStyle/>
          <a:p>
            <a:fld id="{21DC07B2-E126-F241-AE4E-1A52E2D9DAC2}" type="slidenum">
              <a:rPr lang="en-US" smtClean="0"/>
              <a:pPr/>
              <a:t>13</a:t>
            </a:fld>
            <a:endParaRPr lang="en-US" dirty="0"/>
          </a:p>
        </p:txBody>
      </p:sp>
    </p:spTree>
    <p:extLst>
      <p:ext uri="{BB962C8B-B14F-4D97-AF65-F5344CB8AC3E}">
        <p14:creationId xmlns:p14="http://schemas.microsoft.com/office/powerpoint/2010/main" val="2172669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9875"/>
            <a:ext cx="8229600" cy="3251031"/>
          </a:xfrm>
        </p:spPr>
        <p:txBody>
          <a:bodyPr vert="horz" lIns="91440" tIns="45720" rIns="91440" bIns="45720" rtlCol="0">
            <a:normAutofit/>
          </a:bodyPr>
          <a:lstStyle>
            <a:lvl1pPr marL="225425" indent="-225425">
              <a:lnSpc>
                <a:spcPct val="90000"/>
              </a:lnSpc>
              <a:spcBef>
                <a:spcPts val="0"/>
              </a:spcBef>
              <a:spcAft>
                <a:spcPts val="600"/>
              </a:spcAft>
              <a:defRPr lang="en-US" sz="2000" b="0" i="0" spc="100" dirty="0" smtClean="0">
                <a:solidFill>
                  <a:srgbClr val="161616"/>
                </a:solidFill>
                <a:latin typeface="Calibri"/>
                <a:cs typeface="Calibri"/>
              </a:defRPr>
            </a:lvl1pPr>
            <a:lvl2pPr marL="684213" indent="-227013">
              <a:lnSpc>
                <a:spcPct val="90000"/>
              </a:lnSpc>
              <a:spcBef>
                <a:spcPts val="0"/>
              </a:spcBef>
              <a:spcAft>
                <a:spcPts val="600"/>
              </a:spcAft>
              <a:defRPr lang="en-US" sz="1800" b="0" i="0" spc="100" dirty="0" smtClean="0">
                <a:solidFill>
                  <a:srgbClr val="161616"/>
                </a:solidFill>
                <a:latin typeface="Calibri"/>
                <a:cs typeface="Calibri"/>
              </a:defRPr>
            </a:lvl2pPr>
            <a:lvl3pPr marL="1090613" indent="-176213">
              <a:lnSpc>
                <a:spcPct val="90000"/>
              </a:lnSpc>
              <a:spcBef>
                <a:spcPts val="0"/>
              </a:spcBef>
              <a:spcAft>
                <a:spcPts val="600"/>
              </a:spcAft>
              <a:defRPr lang="en-US" sz="1600" b="0" i="0" spc="100" dirty="0" smtClean="0">
                <a:solidFill>
                  <a:srgbClr val="161616"/>
                </a:solidFill>
                <a:latin typeface="Calibri"/>
                <a:cs typeface="Calibri"/>
              </a:defRPr>
            </a:lvl3pPr>
            <a:lvl4pPr>
              <a:lnSpc>
                <a:spcPct val="90000"/>
              </a:lnSpc>
              <a:spcBef>
                <a:spcPts val="0"/>
              </a:spcBef>
              <a:spcAft>
                <a:spcPts val="600"/>
              </a:spcAft>
              <a:defRPr lang="en-US" sz="1400" b="0" i="0" spc="100" dirty="0" smtClean="0">
                <a:solidFill>
                  <a:srgbClr val="161616"/>
                </a:solidFill>
                <a:latin typeface="Calibri"/>
                <a:cs typeface="Calibri"/>
              </a:defRPr>
            </a:lvl4pPr>
            <a:lvl5pPr>
              <a:lnSpc>
                <a:spcPct val="90000"/>
              </a:lnSpc>
              <a:spcBef>
                <a:spcPts val="0"/>
              </a:spcBef>
              <a:spcAft>
                <a:spcPts val="600"/>
              </a:spcAft>
              <a:defRPr lang="en-US" sz="1100" b="0" i="0" spc="100" dirty="0">
                <a:solidFill>
                  <a:srgbClr val="161616"/>
                </a:solidFill>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388" y="4772874"/>
            <a:ext cx="1798124" cy="230130"/>
          </a:xfrm>
          <a:prstGeom prst="rect">
            <a:avLst/>
          </a:prstGeom>
        </p:spPr>
      </p:pic>
      <p:sp>
        <p:nvSpPr>
          <p:cNvPr id="9" name="Title 1"/>
          <p:cNvSpPr>
            <a:spLocks noGrp="1"/>
          </p:cNvSpPr>
          <p:nvPr>
            <p:ph type="title"/>
          </p:nvPr>
        </p:nvSpPr>
        <p:spPr>
          <a:xfrm>
            <a:off x="457200" y="154865"/>
            <a:ext cx="8229600" cy="779318"/>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322038221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No Logo No Image">
    <p:spTree>
      <p:nvGrpSpPr>
        <p:cNvPr id="1" name=""/>
        <p:cNvGrpSpPr/>
        <p:nvPr/>
      </p:nvGrpSpPr>
      <p:grpSpPr>
        <a:xfrm>
          <a:off x="0" y="0"/>
          <a:ext cx="0" cy="0"/>
          <a:chOff x="0" y="0"/>
          <a:chExt cx="0" cy="0"/>
        </a:xfrm>
      </p:grpSpPr>
      <p:sp>
        <p:nvSpPr>
          <p:cNvPr id="7" name="Rectangle 6"/>
          <p:cNvSpPr/>
          <p:nvPr userDrawn="1"/>
        </p:nvSpPr>
        <p:spPr>
          <a:xfrm>
            <a:off x="0" y="0"/>
            <a:ext cx="9144000" cy="5143497"/>
          </a:xfrm>
          <a:prstGeom prst="rect">
            <a:avLst/>
          </a:prstGeom>
          <a:solidFill>
            <a:srgbClr val="0D1B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endParaRPr>
          </a:p>
        </p:txBody>
      </p:sp>
      <p:sp>
        <p:nvSpPr>
          <p:cNvPr id="11" name="Text Placeholder 15"/>
          <p:cNvSpPr>
            <a:spLocks noGrp="1"/>
          </p:cNvSpPr>
          <p:nvPr>
            <p:ph type="body" sz="quarter" idx="11" hasCustomPrompt="1"/>
          </p:nvPr>
        </p:nvSpPr>
        <p:spPr>
          <a:xfrm>
            <a:off x="602303" y="1328015"/>
            <a:ext cx="7902849" cy="1436491"/>
          </a:xfrm>
        </p:spPr>
        <p:txBody>
          <a:bodyPr lIns="0" tIns="0" rIns="0" bIns="0">
            <a:normAutofit/>
          </a:bodyPr>
          <a:lstStyle>
            <a:lvl1pPr marL="0" indent="0" algn="ctr">
              <a:buFont typeface="Arial"/>
              <a:buNone/>
              <a:defRPr sz="1600" b="0" i="0" spc="100">
                <a:solidFill>
                  <a:srgbClr val="8DA0A0"/>
                </a:solidFill>
                <a:latin typeface="Calibri"/>
                <a:cs typeface="Calibri"/>
              </a:defRPr>
            </a:lvl1pPr>
            <a:lvl2pPr>
              <a:defRPr b="0" i="0">
                <a:solidFill>
                  <a:srgbClr val="FFFFFF"/>
                </a:solidFill>
                <a:latin typeface="Bariol Regular"/>
                <a:cs typeface="Bariol Regular"/>
              </a:defRPr>
            </a:lvl2pPr>
            <a:lvl3pPr>
              <a:defRPr b="0" i="0">
                <a:solidFill>
                  <a:srgbClr val="FFFFFF"/>
                </a:solidFill>
                <a:latin typeface="Bariol Regular"/>
                <a:cs typeface="Bariol Regular"/>
              </a:defRPr>
            </a:lvl3pPr>
            <a:lvl4pPr>
              <a:defRPr b="0" i="0">
                <a:solidFill>
                  <a:srgbClr val="FFFFFF"/>
                </a:solidFill>
                <a:latin typeface="Bariol Regular"/>
                <a:cs typeface="Bariol Regular"/>
              </a:defRPr>
            </a:lvl4pPr>
            <a:lvl5pPr>
              <a:defRPr b="0" i="0">
                <a:solidFill>
                  <a:srgbClr val="FFFFFF"/>
                </a:solidFill>
                <a:latin typeface="Bariol Regular"/>
                <a:cs typeface="Bariol Regular"/>
              </a:defRPr>
            </a:lvl5pPr>
          </a:lstStyle>
          <a:p>
            <a:pPr lvl="0"/>
            <a:r>
              <a:rPr lang="en-US" dirty="0"/>
              <a:t>Click to edit sections intro paragraph</a:t>
            </a:r>
          </a:p>
        </p:txBody>
      </p:sp>
      <p:sp>
        <p:nvSpPr>
          <p:cNvPr id="12" name="Title 1"/>
          <p:cNvSpPr>
            <a:spLocks noGrp="1"/>
          </p:cNvSpPr>
          <p:nvPr>
            <p:ph type="title" hasCustomPrompt="1"/>
          </p:nvPr>
        </p:nvSpPr>
        <p:spPr>
          <a:xfrm>
            <a:off x="602303" y="620217"/>
            <a:ext cx="7902849" cy="555229"/>
          </a:xfrm>
        </p:spPr>
        <p:txBody>
          <a:bodyPr vert="horz" lIns="0" tIns="0" rIns="0" bIns="0" rtlCol="0" anchor="b" anchorCtr="0">
            <a:normAutofit/>
          </a:bodyPr>
          <a:lstStyle>
            <a:lvl1pPr algn="ctr">
              <a:defRPr lang="en-US" sz="2000" b="0" i="0" kern="1200" cap="all" spc="200" dirty="0">
                <a:solidFill>
                  <a:srgbClr val="6FCCDC"/>
                </a:solidFill>
                <a:latin typeface="Calibri"/>
                <a:ea typeface="+mj-ea"/>
                <a:cs typeface="Calibri"/>
              </a:defRPr>
            </a:lvl1pPr>
          </a:lstStyle>
          <a:p>
            <a:pPr lvl="0"/>
            <a:r>
              <a:rPr lang="en-US" dirty="0"/>
              <a:t>Your Section Title Here</a:t>
            </a:r>
          </a:p>
        </p:txBody>
      </p:sp>
    </p:spTree>
    <p:extLst>
      <p:ext uri="{BB962C8B-B14F-4D97-AF65-F5344CB8AC3E}">
        <p14:creationId xmlns:p14="http://schemas.microsoft.com/office/powerpoint/2010/main" val="11223948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316198" y="2006576"/>
            <a:ext cx="8564804" cy="555229"/>
          </a:xfrm>
        </p:spPr>
        <p:txBody>
          <a:bodyPr vert="horz" lIns="0" tIns="0" rIns="0" bIns="0" rtlCol="0" anchor="ctr" anchorCtr="0">
            <a:normAutofit/>
          </a:bodyPr>
          <a:lstStyle>
            <a:lvl1pPr algn="ctr">
              <a:defRPr lang="en-US" sz="2800" dirty="0"/>
            </a:lvl1pPr>
          </a:lstStyle>
          <a:p>
            <a:pPr lvl="0"/>
            <a:r>
              <a:rPr lang="en-US" dirty="0"/>
              <a:t>Your PowerPoint Title Here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388" y="4772874"/>
            <a:ext cx="1798124" cy="230130"/>
          </a:xfrm>
          <a:prstGeom prst="rect">
            <a:avLst/>
          </a:prstGeom>
        </p:spPr>
      </p:pic>
    </p:spTree>
    <p:extLst>
      <p:ext uri="{BB962C8B-B14F-4D97-AF65-F5344CB8AC3E}">
        <p14:creationId xmlns:p14="http://schemas.microsoft.com/office/powerpoint/2010/main" val="10847129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388" y="4772874"/>
            <a:ext cx="1798124" cy="230130"/>
          </a:xfrm>
          <a:prstGeom prst="rect">
            <a:avLst/>
          </a:prstGeom>
        </p:spPr>
      </p:pic>
    </p:spTree>
    <p:extLst>
      <p:ext uri="{BB962C8B-B14F-4D97-AF65-F5344CB8AC3E}">
        <p14:creationId xmlns:p14="http://schemas.microsoft.com/office/powerpoint/2010/main" val="124922467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45585"/>
            <a:ext cx="8229600" cy="779318"/>
          </a:xfrm>
          <a:prstGeom prst="rect">
            <a:avLst/>
          </a:prstGeom>
        </p:spPr>
        <p:txBody>
          <a:bodyPr vert="horz" lIns="0" tIns="0" rIns="0" bIns="0" rtlCol="0" anchor="ctr" anchorCtr="0">
            <a:normAutofit/>
          </a:bodyPr>
          <a:lstStyle/>
          <a:p>
            <a:pPr lvl="0" algn="l"/>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7" r:id="rId1"/>
    <p:sldLayoutId id="2147493458" r:id="rId2"/>
    <p:sldLayoutId id="2147493461" r:id="rId3"/>
    <p:sldLayoutId id="2147493462" r:id="rId4"/>
  </p:sldLayoutIdLst>
  <p:hf hdr="0" ftr="0" dt="0"/>
  <p:txStyles>
    <p:titleStyle>
      <a:lvl1pPr algn="dist" defTabSz="457200" rtl="0" eaLnBrk="1" latinLnBrk="0" hangingPunct="1">
        <a:lnSpc>
          <a:spcPct val="90000"/>
        </a:lnSpc>
        <a:spcBef>
          <a:spcPct val="0"/>
        </a:spcBef>
        <a:buNone/>
        <a:defRPr lang="en-US" sz="2800" b="0" i="0" kern="1200" cap="all" spc="100" dirty="0">
          <a:solidFill>
            <a:schemeClr val="accent5"/>
          </a:solidFill>
          <a:latin typeface="Calibri"/>
          <a:ea typeface="+mj-ea"/>
          <a:cs typeface="Calibri"/>
        </a:defRPr>
      </a:lvl1pPr>
    </p:titleStyle>
    <p:bodyStyle>
      <a:lvl1pPr marL="225425" indent="-225425" algn="l" defTabSz="457200" rtl="0" eaLnBrk="1" latinLnBrk="0" hangingPunct="1">
        <a:lnSpc>
          <a:spcPct val="90000"/>
        </a:lnSpc>
        <a:spcBef>
          <a:spcPts val="0"/>
        </a:spcBef>
        <a:spcAft>
          <a:spcPts val="600"/>
        </a:spcAft>
        <a:buFont typeface="Arial"/>
        <a:buChar char="•"/>
        <a:defRPr lang="en-US" sz="2000" b="0" i="0" kern="1200" spc="50" smtClean="0">
          <a:solidFill>
            <a:schemeClr val="bg2">
              <a:lumMod val="10000"/>
            </a:schemeClr>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50" smtClean="0">
          <a:solidFill>
            <a:schemeClr val="bg2">
              <a:lumMod val="10000"/>
            </a:schemeClr>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50" smtClean="0">
          <a:solidFill>
            <a:schemeClr val="bg2">
              <a:lumMod val="10000"/>
            </a:schemeClr>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50" smtClean="0">
          <a:solidFill>
            <a:schemeClr val="bg2">
              <a:lumMod val="10000"/>
            </a:schemeClr>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50">
          <a:solidFill>
            <a:schemeClr val="bg2">
              <a:lumMod val="1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www.research.ed.ac.uk/portal/files/10482724/crftut_fnt.pdf" TargetMode="Externa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hyperlink" Target="http://nlp.town/blog/ner-and-the-road-to-deep-learn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taku910.github.io/crfpp/" TargetMode="External"/><Relationship Id="rId4" Type="http://schemas.openxmlformats.org/officeDocument/2006/relationships/hyperlink" Target="https://www.clips.uantwerpen.be/conll2003/ner/"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nlp.town/blog/ner-and-the-road-to-deep-learn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nlp.town/blog/ner-and-the-road-to-deep-learn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nlp.town/blog/ner-and-the-road-to-deep-learn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hyperlink" Target="http://nlp.town/blog/ner-and-the-road-to-deep-learn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cambridgeltl/BioNLP-2016" TargetMode="External"/><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nlp.johnsnowlabs.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johnsnowlabs/spark-nl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slideshare.net/BizJournalism/sec-filings-tutoria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292088" y="3166681"/>
            <a:ext cx="6579704" cy="1436491"/>
          </a:xfrm>
        </p:spPr>
        <p:txBody>
          <a:bodyPr>
            <a:normAutofit/>
          </a:bodyPr>
          <a:lstStyle/>
          <a:p>
            <a:pPr>
              <a:spcAft>
                <a:spcPts val="1200"/>
              </a:spcAft>
            </a:pPr>
            <a:r>
              <a:rPr lang="en-US" sz="1800" b="1" dirty="0" err="1"/>
              <a:t>Claudiu</a:t>
            </a:r>
            <a:r>
              <a:rPr lang="en-US" sz="1800" b="1" dirty="0"/>
              <a:t> </a:t>
            </a:r>
            <a:r>
              <a:rPr lang="en-US" sz="1800" b="1" dirty="0" err="1"/>
              <a:t>Branzan</a:t>
            </a:r>
            <a:r>
              <a:rPr lang="en-US" sz="1800" b="1" dirty="0"/>
              <a:t>			Alex Thomas			David Talby</a:t>
            </a:r>
          </a:p>
          <a:p>
            <a:pPr>
              <a:spcAft>
                <a:spcPts val="1200"/>
              </a:spcAft>
            </a:pPr>
            <a:endParaRPr lang="en-US" sz="1800" dirty="0"/>
          </a:p>
        </p:txBody>
      </p:sp>
      <p:sp>
        <p:nvSpPr>
          <p:cNvPr id="4" name="Title 3"/>
          <p:cNvSpPr>
            <a:spLocks noGrp="1"/>
          </p:cNvSpPr>
          <p:nvPr>
            <p:ph type="title"/>
          </p:nvPr>
        </p:nvSpPr>
        <p:spPr>
          <a:xfrm>
            <a:off x="602303" y="831273"/>
            <a:ext cx="7902849" cy="1454333"/>
          </a:xfrm>
        </p:spPr>
        <p:txBody>
          <a:bodyPr>
            <a:normAutofit/>
          </a:bodyPr>
          <a:lstStyle/>
          <a:p>
            <a:pPr>
              <a:lnSpc>
                <a:spcPct val="150000"/>
              </a:lnSpc>
            </a:pPr>
            <a:r>
              <a:rPr lang="en-US" sz="2400" dirty="0"/>
              <a:t>Natural language understanding AT SCALE WITH SPARK NLP</a:t>
            </a:r>
          </a:p>
        </p:txBody>
      </p:sp>
    </p:spTree>
    <p:extLst>
      <p:ext uri="{BB962C8B-B14F-4D97-AF65-F5344CB8AC3E}">
        <p14:creationId xmlns:p14="http://schemas.microsoft.com/office/powerpoint/2010/main" val="8819846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EMAIL LANGUAGE</a:t>
            </a:r>
          </a:p>
        </p:txBody>
      </p:sp>
      <p:sp>
        <p:nvSpPr>
          <p:cNvPr id="7" name="TextBox 6">
            <a:extLst>
              <a:ext uri="{FF2B5EF4-FFF2-40B4-BE49-F238E27FC236}">
                <a16:creationId xmlns:a16="http://schemas.microsoft.com/office/drawing/2014/main" id="{7517B6E1-E721-4A9A-BEF3-C8F93F63BCDA}"/>
              </a:ext>
            </a:extLst>
          </p:cNvPr>
          <p:cNvSpPr txBox="1"/>
          <p:nvPr/>
        </p:nvSpPr>
        <p:spPr>
          <a:xfrm>
            <a:off x="4824334" y="2699534"/>
            <a:ext cx="4134035"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Structured from, to, date, subject fields</a:t>
            </a:r>
          </a:p>
          <a:p>
            <a:pPr marL="285750" indent="-285750">
              <a:lnSpc>
                <a:spcPct val="150000"/>
              </a:lnSpc>
              <a:buFont typeface="Arial" panose="020B0604020202020204" pitchFamily="34" charset="0"/>
              <a:buChar char="•"/>
            </a:pPr>
            <a:r>
              <a:rPr lang="en-US" sz="1600" dirty="0">
                <a:solidFill>
                  <a:srgbClr val="002060"/>
                </a:solidFill>
              </a:rPr>
              <a:t>Reply &amp; Forward text in emails</a:t>
            </a:r>
          </a:p>
          <a:p>
            <a:pPr marL="285750" indent="-285750">
              <a:lnSpc>
                <a:spcPct val="150000"/>
              </a:lnSpc>
              <a:buFont typeface="Arial" panose="020B0604020202020204" pitchFamily="34" charset="0"/>
              <a:buChar char="•"/>
            </a:pPr>
            <a:r>
              <a:rPr lang="en-US" sz="1600" dirty="0">
                <a:solidFill>
                  <a:srgbClr val="002060"/>
                </a:solidFill>
              </a:rPr>
              <a:t>Conversation: Timeline is important</a:t>
            </a:r>
          </a:p>
          <a:p>
            <a:pPr marL="285750" indent="-285750">
              <a:lnSpc>
                <a:spcPct val="150000"/>
              </a:lnSpc>
              <a:buFont typeface="Arial" panose="020B0604020202020204" pitchFamily="34" charset="0"/>
              <a:buChar char="•"/>
            </a:pPr>
            <a:r>
              <a:rPr lang="en-US" sz="1600" dirty="0">
                <a:solidFill>
                  <a:srgbClr val="002060"/>
                </a:solidFill>
              </a:rPr>
              <a:t>Grammar of written language (not spoken)</a:t>
            </a:r>
          </a:p>
          <a:p>
            <a:pPr marL="285750" indent="-285750">
              <a:lnSpc>
                <a:spcPct val="150000"/>
              </a:lnSpc>
              <a:buFont typeface="Arial" panose="020B0604020202020204" pitchFamily="34" charset="0"/>
              <a:buChar char="•"/>
            </a:pPr>
            <a:r>
              <a:rPr lang="en-US" sz="1600" dirty="0">
                <a:solidFill>
                  <a:srgbClr val="002060"/>
                </a:solidFill>
              </a:rPr>
              <a:t>Spam, promotions and calls to action</a:t>
            </a:r>
          </a:p>
        </p:txBody>
      </p:sp>
      <p:graphicFrame>
        <p:nvGraphicFramePr>
          <p:cNvPr id="8" name="Table 7">
            <a:extLst>
              <a:ext uri="{FF2B5EF4-FFF2-40B4-BE49-F238E27FC236}">
                <a16:creationId xmlns:a16="http://schemas.microsoft.com/office/drawing/2014/main" id="{F4B43A98-7E69-466D-BC07-44D1BF0CE36A}"/>
              </a:ext>
            </a:extLst>
          </p:cNvPr>
          <p:cNvGraphicFramePr>
            <a:graphicFrameLocks noGrp="1"/>
          </p:cNvGraphicFramePr>
          <p:nvPr>
            <p:extLst>
              <p:ext uri="{D42A27DB-BD31-4B8C-83A1-F6EECF244321}">
                <p14:modId xmlns:p14="http://schemas.microsoft.com/office/powerpoint/2010/main" val="3689772282"/>
              </p:ext>
            </p:extLst>
          </p:nvPr>
        </p:nvGraphicFramePr>
        <p:xfrm>
          <a:off x="4824335" y="996167"/>
          <a:ext cx="3934512" cy="1447800"/>
        </p:xfrm>
        <a:graphic>
          <a:graphicData uri="http://schemas.openxmlformats.org/drawingml/2006/table">
            <a:tbl>
              <a:tblPr firstRow="1" bandRow="1">
                <a:tableStyleId>{69012ECD-51FC-41F1-AA8D-1B2483CD663E}</a:tableStyleId>
              </a:tblPr>
              <a:tblGrid>
                <a:gridCol w="3934512">
                  <a:extLst>
                    <a:ext uri="{9D8B030D-6E8A-4147-A177-3AD203B41FA5}">
                      <a16:colId xmlns:a16="http://schemas.microsoft.com/office/drawing/2014/main" val="868607812"/>
                    </a:ext>
                  </a:extLst>
                </a:gridCol>
              </a:tblGrid>
              <a:tr h="388620">
                <a:tc>
                  <a:txBody>
                    <a:bodyPr/>
                    <a:lstStyle/>
                    <a:p>
                      <a:pPr algn="ctr">
                        <a:spcBef>
                          <a:spcPts val="600"/>
                        </a:spcBef>
                        <a:spcAft>
                          <a:spcPts val="600"/>
                        </a:spcAft>
                      </a:pPr>
                      <a:r>
                        <a:rPr lang="en-US" sz="1200" dirty="0"/>
                        <a:t>Features</a:t>
                      </a:r>
                    </a:p>
                  </a:txBody>
                  <a:tcPr marL="102870" marR="102870" marT="102870" marB="102870"/>
                </a:tc>
                <a:extLst>
                  <a:ext uri="{0D108BD9-81ED-4DB2-BD59-A6C34878D82A}">
                    <a16:rowId xmlns:a16="http://schemas.microsoft.com/office/drawing/2014/main" val="2101355806"/>
                  </a:ext>
                </a:extLst>
              </a:tr>
              <a:tr h="982980">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en-US" sz="1200" dirty="0"/>
                        <a:t>Schedule Meeting</a:t>
                      </a:r>
                    </a:p>
                    <a:p>
                      <a:pPr algn="ctr" rtl="0">
                        <a:spcBef>
                          <a:spcPts val="600"/>
                        </a:spcBef>
                        <a:spcAft>
                          <a:spcPts val="600"/>
                        </a:spcAft>
                      </a:pPr>
                      <a:r>
                        <a:rPr lang="en-US" sz="1200" dirty="0"/>
                        <a:t>Assign a Task</a:t>
                      </a:r>
                    </a:p>
                    <a:p>
                      <a:pPr algn="ctr" rtl="0">
                        <a:spcBef>
                          <a:spcPts val="600"/>
                        </a:spcBef>
                        <a:spcAft>
                          <a:spcPts val="600"/>
                        </a:spcAft>
                      </a:pPr>
                      <a:r>
                        <a:rPr lang="en-US" sz="1200" dirty="0"/>
                        <a:t>Approve or Deny a Request</a:t>
                      </a:r>
                    </a:p>
                  </a:txBody>
                  <a:tcPr marL="102870" marR="102870" marT="102870" marB="102870"/>
                </a:tc>
                <a:extLst>
                  <a:ext uri="{0D108BD9-81ED-4DB2-BD59-A6C34878D82A}">
                    <a16:rowId xmlns:a16="http://schemas.microsoft.com/office/drawing/2014/main" val="2832680597"/>
                  </a:ext>
                </a:extLst>
              </a:tr>
            </a:tbl>
          </a:graphicData>
        </a:graphic>
      </p:graphicFrame>
      <p:pic>
        <p:nvPicPr>
          <p:cNvPr id="11" name="Picture 10" descr="Related image">
            <a:extLst>
              <a:ext uri="{FF2B5EF4-FFF2-40B4-BE49-F238E27FC236}">
                <a16:creationId xmlns:a16="http://schemas.microsoft.com/office/drawing/2014/main" id="{E722064F-2051-4CA6-AEB9-3A8A1221D240}"/>
              </a:ext>
            </a:extLst>
          </p:cNvPr>
          <p:cNvPicPr/>
          <p:nvPr/>
        </p:nvPicPr>
        <p:blipFill rotWithShape="1">
          <a:blip r:embed="rId3">
            <a:extLst>
              <a:ext uri="{28A0092B-C50C-407E-A947-70E740481C1C}">
                <a14:useLocalDpi xmlns:a14="http://schemas.microsoft.com/office/drawing/2010/main" val="0"/>
              </a:ext>
            </a:extLst>
          </a:blip>
          <a:srcRect r="16252"/>
          <a:stretch/>
        </p:blipFill>
        <p:spPr bwMode="auto">
          <a:xfrm>
            <a:off x="185631" y="992104"/>
            <a:ext cx="4248865" cy="3339263"/>
          </a:xfrm>
          <a:prstGeom prst="rect">
            <a:avLst/>
          </a:prstGeom>
          <a:noFill/>
          <a:ln>
            <a:noFill/>
          </a:ln>
        </p:spPr>
      </p:pic>
    </p:spTree>
    <p:extLst>
      <p:ext uri="{BB962C8B-B14F-4D97-AF65-F5344CB8AC3E}">
        <p14:creationId xmlns:p14="http://schemas.microsoft.com/office/powerpoint/2010/main" val="399048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EMAIL LANGUAGE</a:t>
            </a:r>
          </a:p>
        </p:txBody>
      </p:sp>
      <p:sp>
        <p:nvSpPr>
          <p:cNvPr id="7" name="TextBox 6">
            <a:extLst>
              <a:ext uri="{FF2B5EF4-FFF2-40B4-BE49-F238E27FC236}">
                <a16:creationId xmlns:a16="http://schemas.microsoft.com/office/drawing/2014/main" id="{7517B6E1-E721-4A9A-BEF3-C8F93F63BCDA}"/>
              </a:ext>
            </a:extLst>
          </p:cNvPr>
          <p:cNvSpPr txBox="1"/>
          <p:nvPr/>
        </p:nvSpPr>
        <p:spPr>
          <a:xfrm>
            <a:off x="4824334" y="2699534"/>
            <a:ext cx="4319666" cy="4234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That’s the string you actually get as input</a:t>
            </a:r>
          </a:p>
        </p:txBody>
      </p:sp>
      <p:pic>
        <p:nvPicPr>
          <p:cNvPr id="6" name="Picture 5" descr="Image result for email header">
            <a:extLst>
              <a:ext uri="{FF2B5EF4-FFF2-40B4-BE49-F238E27FC236}">
                <a16:creationId xmlns:a16="http://schemas.microsoft.com/office/drawing/2014/main" id="{6163D0BC-89A9-4EFF-AF36-11775FA1FC9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5008" y="808821"/>
            <a:ext cx="4441371" cy="3941934"/>
          </a:xfrm>
          <a:prstGeom prst="rect">
            <a:avLst/>
          </a:prstGeom>
          <a:noFill/>
          <a:ln>
            <a:noFill/>
          </a:ln>
        </p:spPr>
      </p:pic>
    </p:spTree>
    <p:extLst>
      <p:ext uri="{BB962C8B-B14F-4D97-AF65-F5344CB8AC3E}">
        <p14:creationId xmlns:p14="http://schemas.microsoft.com/office/powerpoint/2010/main" val="28446947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SALES (CRM) LANGUAGE</a:t>
            </a:r>
          </a:p>
        </p:txBody>
      </p:sp>
      <p:pic>
        <p:nvPicPr>
          <p:cNvPr id="5" name="Picture 4" descr="Related image">
            <a:extLst>
              <a:ext uri="{FF2B5EF4-FFF2-40B4-BE49-F238E27FC236}">
                <a16:creationId xmlns:a16="http://schemas.microsoft.com/office/drawing/2014/main" id="{E19BB56C-12C0-4EBF-8E25-6C7BAF9D14A6}"/>
              </a:ext>
            </a:extLst>
          </p:cNvPr>
          <p:cNvPicPr/>
          <p:nvPr/>
        </p:nvPicPr>
        <p:blipFill rotWithShape="1">
          <a:blip r:embed="rId3">
            <a:extLst>
              <a:ext uri="{28A0092B-C50C-407E-A947-70E740481C1C}">
                <a14:useLocalDpi xmlns:a14="http://schemas.microsoft.com/office/drawing/2010/main" val="0"/>
              </a:ext>
            </a:extLst>
          </a:blip>
          <a:srcRect l="35414" t="13355" r="5234" b="5353"/>
          <a:stretch/>
        </p:blipFill>
        <p:spPr bwMode="auto">
          <a:xfrm>
            <a:off x="268133" y="873148"/>
            <a:ext cx="4214490" cy="4021986"/>
          </a:xfrm>
          <a:prstGeom prst="rect">
            <a:avLst/>
          </a:prstGeom>
          <a:noFill/>
          <a:ln>
            <a:noFill/>
          </a:ln>
        </p:spPr>
      </p:pic>
      <p:graphicFrame>
        <p:nvGraphicFramePr>
          <p:cNvPr id="8" name="Table 7">
            <a:extLst>
              <a:ext uri="{FF2B5EF4-FFF2-40B4-BE49-F238E27FC236}">
                <a16:creationId xmlns:a16="http://schemas.microsoft.com/office/drawing/2014/main" id="{A02397B3-9FD4-497C-8D15-5B0C55C31759}"/>
              </a:ext>
            </a:extLst>
          </p:cNvPr>
          <p:cNvGraphicFramePr>
            <a:graphicFrameLocks noGrp="1"/>
          </p:cNvGraphicFramePr>
          <p:nvPr>
            <p:extLst>
              <p:ext uri="{D42A27DB-BD31-4B8C-83A1-F6EECF244321}">
                <p14:modId xmlns:p14="http://schemas.microsoft.com/office/powerpoint/2010/main" val="1373207762"/>
              </p:ext>
            </p:extLst>
          </p:nvPr>
        </p:nvGraphicFramePr>
        <p:xfrm>
          <a:off x="4824334" y="1489108"/>
          <a:ext cx="3934512" cy="2842260"/>
        </p:xfrm>
        <a:graphic>
          <a:graphicData uri="http://schemas.openxmlformats.org/drawingml/2006/table">
            <a:tbl>
              <a:tblPr firstRow="1" bandRow="1">
                <a:tableStyleId>{69012ECD-51FC-41F1-AA8D-1B2483CD663E}</a:tableStyleId>
              </a:tblPr>
              <a:tblGrid>
                <a:gridCol w="3934512">
                  <a:extLst>
                    <a:ext uri="{9D8B030D-6E8A-4147-A177-3AD203B41FA5}">
                      <a16:colId xmlns:a16="http://schemas.microsoft.com/office/drawing/2014/main" val="868607812"/>
                    </a:ext>
                  </a:extLst>
                </a:gridCol>
              </a:tblGrid>
              <a:tr h="388620">
                <a:tc>
                  <a:txBody>
                    <a:bodyPr/>
                    <a:lstStyle/>
                    <a:p>
                      <a:pPr algn="ctr">
                        <a:spcBef>
                          <a:spcPts val="600"/>
                        </a:spcBef>
                        <a:spcAft>
                          <a:spcPts val="600"/>
                        </a:spcAft>
                      </a:pPr>
                      <a:r>
                        <a:rPr lang="en-US" sz="1200" dirty="0"/>
                        <a:t>Features</a:t>
                      </a:r>
                    </a:p>
                  </a:txBody>
                  <a:tcPr marL="102870" marR="102870" marT="102870" marB="102870"/>
                </a:tc>
                <a:extLst>
                  <a:ext uri="{0D108BD9-81ED-4DB2-BD59-A6C34878D82A}">
                    <a16:rowId xmlns:a16="http://schemas.microsoft.com/office/drawing/2014/main" val="2101355806"/>
                  </a:ext>
                </a:extLst>
              </a:tr>
              <a:tr h="982980">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en-US" sz="1200" dirty="0"/>
                        <a:t>Budget</a:t>
                      </a:r>
                    </a:p>
                    <a:p>
                      <a:pPr algn="ctr" rtl="0">
                        <a:spcBef>
                          <a:spcPts val="600"/>
                        </a:spcBef>
                        <a:spcAft>
                          <a:spcPts val="600"/>
                        </a:spcAft>
                      </a:pPr>
                      <a:r>
                        <a:rPr lang="en-US" sz="1200" dirty="0"/>
                        <a:t>Authority</a:t>
                      </a:r>
                    </a:p>
                    <a:p>
                      <a:pPr algn="ctr" rtl="0">
                        <a:spcBef>
                          <a:spcPts val="600"/>
                        </a:spcBef>
                        <a:spcAft>
                          <a:spcPts val="600"/>
                        </a:spcAft>
                      </a:pPr>
                      <a:r>
                        <a:rPr lang="en-US" sz="1200" dirty="0"/>
                        <a:t>Need</a:t>
                      </a:r>
                    </a:p>
                    <a:p>
                      <a:pPr algn="ctr" rtl="0">
                        <a:spcBef>
                          <a:spcPts val="600"/>
                        </a:spcBef>
                        <a:spcAft>
                          <a:spcPts val="600"/>
                        </a:spcAft>
                      </a:pPr>
                      <a:r>
                        <a:rPr lang="en-US" sz="1200" dirty="0"/>
                        <a:t>Timeframe</a:t>
                      </a:r>
                    </a:p>
                  </a:txBody>
                  <a:tcPr marL="102870" marR="102870" marT="102870" marB="102870"/>
                </a:tc>
                <a:extLst>
                  <a:ext uri="{0D108BD9-81ED-4DB2-BD59-A6C34878D82A}">
                    <a16:rowId xmlns:a16="http://schemas.microsoft.com/office/drawing/2014/main" val="2832680597"/>
                  </a:ext>
                </a:extLst>
              </a:tr>
              <a:tr h="982980">
                <a:tc>
                  <a:txBody>
                    <a:bodyPr/>
                    <a:lstStyle/>
                    <a:p>
                      <a:pPr algn="ctr" rtl="0">
                        <a:spcBef>
                          <a:spcPts val="600"/>
                        </a:spcBef>
                        <a:spcAft>
                          <a:spcPts val="600"/>
                        </a:spcAft>
                      </a:pPr>
                      <a:r>
                        <a:rPr lang="en-US" sz="1200" dirty="0"/>
                        <a:t>Likelihood of a sale?</a:t>
                      </a:r>
                    </a:p>
                    <a:p>
                      <a:pPr algn="ctr" rtl="0">
                        <a:spcBef>
                          <a:spcPts val="600"/>
                        </a:spcBef>
                        <a:spcAft>
                          <a:spcPts val="600"/>
                        </a:spcAft>
                      </a:pPr>
                      <a:r>
                        <a:rPr lang="en-US" sz="1200" dirty="0"/>
                        <a:t>Time to a sale?</a:t>
                      </a:r>
                    </a:p>
                    <a:p>
                      <a:pPr algn="ctr" rtl="0">
                        <a:spcBef>
                          <a:spcPts val="600"/>
                        </a:spcBef>
                        <a:spcAft>
                          <a:spcPts val="600"/>
                        </a:spcAft>
                      </a:pPr>
                      <a:r>
                        <a:rPr lang="en-US" sz="1200" dirty="0"/>
                        <a:t>Need executive intervention?</a:t>
                      </a:r>
                    </a:p>
                  </a:txBody>
                  <a:tcPr marL="102870" marR="102870" marT="102870" marB="102870"/>
                </a:tc>
                <a:extLst>
                  <a:ext uri="{0D108BD9-81ED-4DB2-BD59-A6C34878D82A}">
                    <a16:rowId xmlns:a16="http://schemas.microsoft.com/office/drawing/2014/main" val="4087417368"/>
                  </a:ext>
                </a:extLst>
              </a:tr>
            </a:tbl>
          </a:graphicData>
        </a:graphic>
      </p:graphicFrame>
    </p:spTree>
    <p:extLst>
      <p:ext uri="{BB962C8B-B14F-4D97-AF65-F5344CB8AC3E}">
        <p14:creationId xmlns:p14="http://schemas.microsoft.com/office/powerpoint/2010/main" val="29416709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SPORTS (NFL) LANGUAGE</a:t>
            </a:r>
          </a:p>
        </p:txBody>
      </p:sp>
      <p:pic>
        <p:nvPicPr>
          <p:cNvPr id="5" name="Picture 4">
            <a:extLst>
              <a:ext uri="{FF2B5EF4-FFF2-40B4-BE49-F238E27FC236}">
                <a16:creationId xmlns:a16="http://schemas.microsoft.com/office/drawing/2014/main" id="{0066C629-C5EE-4DFA-81B8-5493F871958D}"/>
              </a:ext>
            </a:extLst>
          </p:cNvPr>
          <p:cNvPicPr/>
          <p:nvPr/>
        </p:nvPicPr>
        <p:blipFill rotWithShape="1">
          <a:blip r:embed="rId3"/>
          <a:srcRect l="34268" t="23459" r="35194" b="24514"/>
          <a:stretch/>
        </p:blipFill>
        <p:spPr>
          <a:xfrm>
            <a:off x="270179" y="1017528"/>
            <a:ext cx="4104488" cy="3657600"/>
          </a:xfrm>
          <a:prstGeom prst="rect">
            <a:avLst/>
          </a:prstGeom>
        </p:spPr>
      </p:pic>
      <p:pic>
        <p:nvPicPr>
          <p:cNvPr id="10" name="Picture 9">
            <a:extLst>
              <a:ext uri="{FF2B5EF4-FFF2-40B4-BE49-F238E27FC236}">
                <a16:creationId xmlns:a16="http://schemas.microsoft.com/office/drawing/2014/main" id="{F8BCA6DE-41CE-4FEC-A04F-FC4E688FE994}"/>
              </a:ext>
            </a:extLst>
          </p:cNvPr>
          <p:cNvPicPr/>
          <p:nvPr/>
        </p:nvPicPr>
        <p:blipFill rotWithShape="1">
          <a:blip r:embed="rId4"/>
          <a:srcRect l="36582" t="25516" r="37507" b="34590"/>
          <a:stretch/>
        </p:blipFill>
        <p:spPr>
          <a:xfrm>
            <a:off x="4778253" y="1017528"/>
            <a:ext cx="3911982" cy="3657600"/>
          </a:xfrm>
          <a:prstGeom prst="rect">
            <a:avLst/>
          </a:prstGeom>
        </p:spPr>
      </p:pic>
    </p:spTree>
    <p:extLst>
      <p:ext uri="{BB962C8B-B14F-4D97-AF65-F5344CB8AC3E}">
        <p14:creationId xmlns:p14="http://schemas.microsoft.com/office/powerpoint/2010/main" val="34927133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0C312F4-425E-44CF-A610-8F7EF5EA929F}"/>
              </a:ext>
            </a:extLst>
          </p:cNvPr>
          <p:cNvSpPr/>
          <p:nvPr/>
        </p:nvSpPr>
        <p:spPr>
          <a:xfrm>
            <a:off x="1169696" y="336355"/>
            <a:ext cx="2264060" cy="7230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Different Vocabulary</a:t>
            </a:r>
          </a:p>
        </p:txBody>
      </p:sp>
      <p:sp>
        <p:nvSpPr>
          <p:cNvPr id="7" name="Rectangle: Rounded Corners 6">
            <a:extLst>
              <a:ext uri="{FF2B5EF4-FFF2-40B4-BE49-F238E27FC236}">
                <a16:creationId xmlns:a16="http://schemas.microsoft.com/office/drawing/2014/main" id="{7D679A75-9594-4D7E-977B-D9E33876655F}"/>
              </a:ext>
            </a:extLst>
          </p:cNvPr>
          <p:cNvSpPr/>
          <p:nvPr/>
        </p:nvSpPr>
        <p:spPr>
          <a:xfrm>
            <a:off x="1169696" y="1266519"/>
            <a:ext cx="2264060" cy="7230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Different Grammar</a:t>
            </a:r>
          </a:p>
        </p:txBody>
      </p:sp>
      <p:sp>
        <p:nvSpPr>
          <p:cNvPr id="9" name="Rectangle: Rounded Corners 8">
            <a:extLst>
              <a:ext uri="{FF2B5EF4-FFF2-40B4-BE49-F238E27FC236}">
                <a16:creationId xmlns:a16="http://schemas.microsoft.com/office/drawing/2014/main" id="{CB7C65CE-19FF-4AF0-9505-B71D62FCDD6C}"/>
              </a:ext>
            </a:extLst>
          </p:cNvPr>
          <p:cNvSpPr/>
          <p:nvPr/>
        </p:nvSpPr>
        <p:spPr>
          <a:xfrm>
            <a:off x="1169696" y="2203513"/>
            <a:ext cx="2264060" cy="7230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Different Context</a:t>
            </a:r>
          </a:p>
        </p:txBody>
      </p:sp>
      <p:sp>
        <p:nvSpPr>
          <p:cNvPr id="10" name="Rectangle: Rounded Corners 9">
            <a:extLst>
              <a:ext uri="{FF2B5EF4-FFF2-40B4-BE49-F238E27FC236}">
                <a16:creationId xmlns:a16="http://schemas.microsoft.com/office/drawing/2014/main" id="{5ABBF5C7-3172-49A1-B9BD-F088B227D9BD}"/>
              </a:ext>
            </a:extLst>
          </p:cNvPr>
          <p:cNvSpPr/>
          <p:nvPr/>
        </p:nvSpPr>
        <p:spPr>
          <a:xfrm>
            <a:off x="1169696" y="3152179"/>
            <a:ext cx="2264060" cy="7230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Different Meaning</a:t>
            </a:r>
          </a:p>
        </p:txBody>
      </p:sp>
      <p:sp>
        <p:nvSpPr>
          <p:cNvPr id="8" name="Rectangle: Rounded Corners 7">
            <a:extLst>
              <a:ext uri="{FF2B5EF4-FFF2-40B4-BE49-F238E27FC236}">
                <a16:creationId xmlns:a16="http://schemas.microsoft.com/office/drawing/2014/main" id="{3BC6D55B-8490-4BDE-AC21-4FFE36D9CE55}"/>
              </a:ext>
            </a:extLst>
          </p:cNvPr>
          <p:cNvSpPr/>
          <p:nvPr/>
        </p:nvSpPr>
        <p:spPr>
          <a:xfrm>
            <a:off x="1169696" y="4260230"/>
            <a:ext cx="2264060" cy="7230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FF0000"/>
                </a:solidFill>
              </a:rPr>
              <a:t>Different </a:t>
            </a:r>
            <a:br>
              <a:rPr lang="en-US" b="1" dirty="0">
                <a:solidFill>
                  <a:srgbClr val="FF0000"/>
                </a:solidFill>
              </a:rPr>
            </a:br>
            <a:r>
              <a:rPr lang="en-US" b="1" dirty="0">
                <a:solidFill>
                  <a:srgbClr val="FF0000"/>
                </a:solidFill>
              </a:rPr>
              <a:t>Language Models</a:t>
            </a:r>
          </a:p>
        </p:txBody>
      </p:sp>
      <p:sp>
        <p:nvSpPr>
          <p:cNvPr id="2" name="Arrow: Down 1">
            <a:extLst>
              <a:ext uri="{FF2B5EF4-FFF2-40B4-BE49-F238E27FC236}">
                <a16:creationId xmlns:a16="http://schemas.microsoft.com/office/drawing/2014/main" id="{6385A740-CCE3-4A58-AA72-D280D0CC12CB}"/>
              </a:ext>
            </a:extLst>
          </p:cNvPr>
          <p:cNvSpPr/>
          <p:nvPr/>
        </p:nvSpPr>
        <p:spPr>
          <a:xfrm>
            <a:off x="2216773" y="3958902"/>
            <a:ext cx="169905" cy="21761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D7847CC-D9DA-4451-B572-F4BD009A53A4}"/>
              </a:ext>
            </a:extLst>
          </p:cNvPr>
          <p:cNvSpPr txBox="1"/>
          <p:nvPr/>
        </p:nvSpPr>
        <p:spPr>
          <a:xfrm>
            <a:off x="4042611" y="336355"/>
            <a:ext cx="4578875" cy="646331"/>
          </a:xfrm>
          <a:prstGeom prst="rect">
            <a:avLst/>
          </a:prstGeom>
          <a:noFill/>
        </p:spPr>
        <p:txBody>
          <a:bodyPr wrap="square" rtlCol="0">
            <a:spAutoFit/>
          </a:bodyPr>
          <a:lstStyle/>
          <a:p>
            <a:r>
              <a:rPr lang="en-US" dirty="0"/>
              <a:t>Tokenizer					Normalizer</a:t>
            </a:r>
          </a:p>
          <a:p>
            <a:r>
              <a:rPr lang="en-US" dirty="0" err="1"/>
              <a:t>Lemmatizer</a:t>
            </a:r>
            <a:r>
              <a:rPr lang="en-US" dirty="0"/>
              <a:t>				Fact Extraction</a:t>
            </a:r>
          </a:p>
        </p:txBody>
      </p:sp>
      <p:sp>
        <p:nvSpPr>
          <p:cNvPr id="11" name="TextBox 10">
            <a:extLst>
              <a:ext uri="{FF2B5EF4-FFF2-40B4-BE49-F238E27FC236}">
                <a16:creationId xmlns:a16="http://schemas.microsoft.com/office/drawing/2014/main" id="{FF7E2BDC-ADE4-4105-B2F4-D541F55E475B}"/>
              </a:ext>
            </a:extLst>
          </p:cNvPr>
          <p:cNvSpPr txBox="1"/>
          <p:nvPr/>
        </p:nvSpPr>
        <p:spPr>
          <a:xfrm>
            <a:off x="4042610" y="1123166"/>
            <a:ext cx="4874509" cy="923330"/>
          </a:xfrm>
          <a:prstGeom prst="rect">
            <a:avLst/>
          </a:prstGeom>
          <a:noFill/>
        </p:spPr>
        <p:txBody>
          <a:bodyPr wrap="square" rtlCol="0">
            <a:spAutoFit/>
          </a:bodyPr>
          <a:lstStyle/>
          <a:p>
            <a:r>
              <a:rPr lang="en-US" dirty="0"/>
              <a:t>Part of Speech Tagger		Spell Checker</a:t>
            </a:r>
          </a:p>
          <a:p>
            <a:r>
              <a:rPr lang="en-US" dirty="0"/>
              <a:t>Coreference Resolution		Dependency Parser</a:t>
            </a:r>
          </a:p>
          <a:p>
            <a:r>
              <a:rPr lang="en-US" dirty="0"/>
              <a:t>Sentence Splitting 			Negation Detection	</a:t>
            </a:r>
          </a:p>
        </p:txBody>
      </p:sp>
      <p:sp>
        <p:nvSpPr>
          <p:cNvPr id="12" name="TextBox 11">
            <a:extLst>
              <a:ext uri="{FF2B5EF4-FFF2-40B4-BE49-F238E27FC236}">
                <a16:creationId xmlns:a16="http://schemas.microsoft.com/office/drawing/2014/main" id="{304055FE-AA26-4F8B-A706-F7B89860C303}"/>
              </a:ext>
            </a:extLst>
          </p:cNvPr>
          <p:cNvSpPr txBox="1"/>
          <p:nvPr/>
        </p:nvSpPr>
        <p:spPr>
          <a:xfrm>
            <a:off x="4035734" y="2110715"/>
            <a:ext cx="4874510" cy="923330"/>
          </a:xfrm>
          <a:prstGeom prst="rect">
            <a:avLst/>
          </a:prstGeom>
          <a:noFill/>
        </p:spPr>
        <p:txBody>
          <a:bodyPr wrap="square" rtlCol="0">
            <a:spAutoFit/>
          </a:bodyPr>
          <a:lstStyle/>
          <a:p>
            <a:r>
              <a:rPr lang="en-US" dirty="0"/>
              <a:t>Named Entity Recognition	Sentiment Analysis</a:t>
            </a:r>
          </a:p>
          <a:p>
            <a:r>
              <a:rPr lang="en-US" dirty="0"/>
              <a:t>Intent Classification			Summarization</a:t>
            </a:r>
          </a:p>
          <a:p>
            <a:r>
              <a:rPr lang="en-US" dirty="0"/>
              <a:t>Word Embeddings			Emotion Detection</a:t>
            </a:r>
          </a:p>
        </p:txBody>
      </p:sp>
      <p:sp>
        <p:nvSpPr>
          <p:cNvPr id="13" name="TextBox 12">
            <a:extLst>
              <a:ext uri="{FF2B5EF4-FFF2-40B4-BE49-F238E27FC236}">
                <a16:creationId xmlns:a16="http://schemas.microsoft.com/office/drawing/2014/main" id="{0AAE2432-602B-4506-8C22-8A5E9A8AA5CC}"/>
              </a:ext>
            </a:extLst>
          </p:cNvPr>
          <p:cNvSpPr txBox="1"/>
          <p:nvPr/>
        </p:nvSpPr>
        <p:spPr>
          <a:xfrm>
            <a:off x="4042609" y="3190520"/>
            <a:ext cx="4874510" cy="646331"/>
          </a:xfrm>
          <a:prstGeom prst="rect">
            <a:avLst/>
          </a:prstGeom>
          <a:noFill/>
        </p:spPr>
        <p:txBody>
          <a:bodyPr wrap="square" rtlCol="0">
            <a:spAutoFit/>
          </a:bodyPr>
          <a:lstStyle/>
          <a:p>
            <a:r>
              <a:rPr lang="en-US" dirty="0"/>
              <a:t>Question Answering		Relevance Ranking</a:t>
            </a:r>
          </a:p>
          <a:p>
            <a:r>
              <a:rPr lang="en-US" dirty="0"/>
              <a:t>Best Next Action			Translation</a:t>
            </a:r>
          </a:p>
        </p:txBody>
      </p:sp>
    </p:spTree>
    <p:extLst>
      <p:ext uri="{BB962C8B-B14F-4D97-AF65-F5344CB8AC3E}">
        <p14:creationId xmlns:p14="http://schemas.microsoft.com/office/powerpoint/2010/main" val="304248635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t>NLP libraries</a:t>
            </a:r>
          </a:p>
        </p:txBody>
      </p:sp>
      <p:sp>
        <p:nvSpPr>
          <p:cNvPr id="2" name="Content Placeholder 1"/>
          <p:cNvSpPr>
            <a:spLocks noGrp="1"/>
          </p:cNvSpPr>
          <p:nvPr>
            <p:ph idx="1"/>
          </p:nvPr>
        </p:nvSpPr>
        <p:spPr>
          <a:xfrm>
            <a:off x="457200" y="999875"/>
            <a:ext cx="8438322" cy="4059142"/>
          </a:xfrm>
        </p:spPr>
        <p:txBody>
          <a:bodyPr>
            <a:normAutofit/>
          </a:bodyPr>
          <a:lstStyle/>
          <a:p>
            <a:pPr>
              <a:lnSpc>
                <a:spcPct val="100000"/>
              </a:lnSpc>
            </a:pPr>
            <a:r>
              <a:rPr lang="en-US" sz="2400" dirty="0"/>
              <a:t>By Ecosystem:</a:t>
            </a:r>
          </a:p>
          <a:p>
            <a:pPr marL="915988" lvl="1" indent="-457200">
              <a:lnSpc>
                <a:spcPct val="100000"/>
              </a:lnSpc>
              <a:buFont typeface="+mj-lt"/>
              <a:buAutoNum type="arabicPeriod"/>
            </a:pPr>
            <a:r>
              <a:rPr lang="en-US" sz="2200" dirty="0"/>
              <a:t>Python: NLTK, </a:t>
            </a:r>
            <a:r>
              <a:rPr lang="en-US" sz="2200" dirty="0" err="1"/>
              <a:t>spaCy</a:t>
            </a:r>
            <a:r>
              <a:rPr lang="en-US" sz="2200" dirty="0"/>
              <a:t>, </a:t>
            </a:r>
            <a:r>
              <a:rPr lang="en-US" sz="2200" dirty="0" err="1"/>
              <a:t>gensim</a:t>
            </a:r>
            <a:endParaRPr lang="en-US" sz="2200" dirty="0"/>
          </a:p>
          <a:p>
            <a:pPr marL="915988" lvl="1" indent="-457200">
              <a:lnSpc>
                <a:spcPct val="100000"/>
              </a:lnSpc>
              <a:buFont typeface="+mj-lt"/>
              <a:buAutoNum type="arabicPeriod"/>
            </a:pPr>
            <a:r>
              <a:rPr lang="en-US" sz="2200" dirty="0"/>
              <a:t>JVM: </a:t>
            </a:r>
            <a:r>
              <a:rPr lang="en-US" sz="2200" dirty="0" err="1"/>
              <a:t>OpenNLP</a:t>
            </a:r>
            <a:r>
              <a:rPr lang="en-US" sz="2200" dirty="0"/>
              <a:t>, </a:t>
            </a:r>
            <a:r>
              <a:rPr lang="en-US" sz="2200" dirty="0" err="1"/>
              <a:t>CoreNLP</a:t>
            </a:r>
            <a:r>
              <a:rPr lang="en-US" sz="2200" dirty="0"/>
              <a:t>, Spark NLP, UIMA, GATE, Mallet</a:t>
            </a:r>
          </a:p>
          <a:p>
            <a:pPr marL="915988" lvl="1" indent="-457200">
              <a:lnSpc>
                <a:spcPct val="100000"/>
              </a:lnSpc>
              <a:buFont typeface="+mj-lt"/>
              <a:buAutoNum type="arabicPeriod"/>
            </a:pPr>
            <a:r>
              <a:rPr lang="en-US" sz="2200" dirty="0"/>
              <a:t>Others: tm for R, SAS, Watson, </a:t>
            </a:r>
            <a:r>
              <a:rPr lang="en-US" sz="2200" dirty="0" err="1"/>
              <a:t>Matlab</a:t>
            </a:r>
            <a:r>
              <a:rPr lang="en-US" sz="2200" dirty="0"/>
              <a:t>, </a:t>
            </a:r>
            <a:r>
              <a:rPr lang="is-IS" sz="2200" dirty="0"/>
              <a:t>…</a:t>
            </a:r>
            <a:endParaRPr lang="en-US" sz="2200" dirty="0"/>
          </a:p>
          <a:p>
            <a:pPr>
              <a:lnSpc>
                <a:spcPct val="100000"/>
              </a:lnSpc>
              <a:spcBef>
                <a:spcPts val="1200"/>
              </a:spcBef>
            </a:pPr>
            <a:r>
              <a:rPr lang="en-US" sz="2400" dirty="0"/>
              <a:t>By Design:</a:t>
            </a:r>
          </a:p>
          <a:p>
            <a:pPr marL="915988" lvl="1" indent="-457200">
              <a:lnSpc>
                <a:spcPct val="100000"/>
              </a:lnSpc>
              <a:buFont typeface="+mj-lt"/>
              <a:buAutoNum type="arabicPeriod"/>
            </a:pPr>
            <a:r>
              <a:rPr lang="en-US" sz="2200" dirty="0"/>
              <a:t>Raw functionality: NLTK, </a:t>
            </a:r>
            <a:r>
              <a:rPr lang="en-US" sz="2200" dirty="0" err="1"/>
              <a:t>OpenNLP</a:t>
            </a:r>
            <a:endParaRPr lang="en-US" sz="2200" dirty="0"/>
          </a:p>
          <a:p>
            <a:pPr marL="915988" lvl="1" indent="-457200">
              <a:lnSpc>
                <a:spcPct val="100000"/>
              </a:lnSpc>
              <a:buFont typeface="+mj-lt"/>
              <a:buAutoNum type="arabicPeriod"/>
            </a:pPr>
            <a:r>
              <a:rPr lang="en-US" sz="2200" dirty="0"/>
              <a:t>Annotation libraries: Spark NLP, </a:t>
            </a:r>
            <a:r>
              <a:rPr lang="en-US" sz="2200" dirty="0" err="1"/>
              <a:t>spaCy</a:t>
            </a:r>
            <a:r>
              <a:rPr lang="en-US" sz="2200" dirty="0"/>
              <a:t>, UIMA, GATE</a:t>
            </a:r>
          </a:p>
        </p:txBody>
      </p:sp>
    </p:spTree>
    <p:extLst>
      <p:ext uri="{BB962C8B-B14F-4D97-AF65-F5344CB8AC3E}">
        <p14:creationId xmlns:p14="http://schemas.microsoft.com/office/powerpoint/2010/main" val="212523473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t>Annotation frameworks</a:t>
            </a:r>
          </a:p>
        </p:txBody>
      </p:sp>
      <p:sp>
        <p:nvSpPr>
          <p:cNvPr id="6" name="Rounded Rectangle 5">
            <a:extLst>
              <a:ext uri="{FF2B5EF4-FFF2-40B4-BE49-F238E27FC236}">
                <a16:creationId xmlns:a16="http://schemas.microsoft.com/office/drawing/2014/main" id="{354975B7-EDF1-4241-B7D0-719EA45DAD3B}"/>
              </a:ext>
            </a:extLst>
          </p:cNvPr>
          <p:cNvSpPr/>
          <p:nvPr/>
        </p:nvSpPr>
        <p:spPr>
          <a:xfrm>
            <a:off x="5596928" y="1638671"/>
            <a:ext cx="1397266" cy="2902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SENTENCE DETECTION</a:t>
            </a:r>
          </a:p>
        </p:txBody>
      </p:sp>
      <p:sp>
        <p:nvSpPr>
          <p:cNvPr id="7" name="Rounded Rectangle 6">
            <a:extLst>
              <a:ext uri="{FF2B5EF4-FFF2-40B4-BE49-F238E27FC236}">
                <a16:creationId xmlns:a16="http://schemas.microsoft.com/office/drawing/2014/main" id="{FEC9DD2B-7AB2-6443-861E-B63421E25674}"/>
              </a:ext>
            </a:extLst>
          </p:cNvPr>
          <p:cNvSpPr/>
          <p:nvPr/>
        </p:nvSpPr>
        <p:spPr>
          <a:xfrm>
            <a:off x="5634973" y="2912388"/>
            <a:ext cx="1397266" cy="2902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PART OF SPEECH TAGGING</a:t>
            </a:r>
          </a:p>
        </p:txBody>
      </p:sp>
      <p:sp>
        <p:nvSpPr>
          <p:cNvPr id="8" name="Rounded Rectangle 7">
            <a:extLst>
              <a:ext uri="{FF2B5EF4-FFF2-40B4-BE49-F238E27FC236}">
                <a16:creationId xmlns:a16="http://schemas.microsoft.com/office/drawing/2014/main" id="{192DA077-372D-9344-98E6-68FE2C8B78D5}"/>
              </a:ext>
            </a:extLst>
          </p:cNvPr>
          <p:cNvSpPr/>
          <p:nvPr/>
        </p:nvSpPr>
        <p:spPr>
          <a:xfrm>
            <a:off x="7158398" y="1638671"/>
            <a:ext cx="808958" cy="2902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TOKENIZER</a:t>
            </a:r>
          </a:p>
        </p:txBody>
      </p:sp>
      <p:sp>
        <p:nvSpPr>
          <p:cNvPr id="9" name="Rounded Rectangle 8">
            <a:extLst>
              <a:ext uri="{FF2B5EF4-FFF2-40B4-BE49-F238E27FC236}">
                <a16:creationId xmlns:a16="http://schemas.microsoft.com/office/drawing/2014/main" id="{5C2FAFF9-13B5-CF4D-85D0-FBF3FA779C8C}"/>
              </a:ext>
            </a:extLst>
          </p:cNvPr>
          <p:cNvSpPr/>
          <p:nvPr/>
        </p:nvSpPr>
        <p:spPr>
          <a:xfrm>
            <a:off x="8096244" y="1633157"/>
            <a:ext cx="935958" cy="2902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LEMMATIZER</a:t>
            </a:r>
          </a:p>
        </p:txBody>
      </p:sp>
      <p:sp>
        <p:nvSpPr>
          <p:cNvPr id="11" name="Rounded Rectangle 10">
            <a:extLst>
              <a:ext uri="{FF2B5EF4-FFF2-40B4-BE49-F238E27FC236}">
                <a16:creationId xmlns:a16="http://schemas.microsoft.com/office/drawing/2014/main" id="{65FE4A7D-754F-AC4D-AF30-01823DB1CDF2}"/>
              </a:ext>
            </a:extLst>
          </p:cNvPr>
          <p:cNvSpPr/>
          <p:nvPr/>
        </p:nvSpPr>
        <p:spPr>
          <a:xfrm>
            <a:off x="5634973" y="3616548"/>
            <a:ext cx="1497271" cy="2902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SENTIMENT ANALYSIS</a:t>
            </a:r>
          </a:p>
        </p:txBody>
      </p:sp>
      <p:sp>
        <p:nvSpPr>
          <p:cNvPr id="12" name="Rounded Rectangle 11">
            <a:extLst>
              <a:ext uri="{FF2B5EF4-FFF2-40B4-BE49-F238E27FC236}">
                <a16:creationId xmlns:a16="http://schemas.microsoft.com/office/drawing/2014/main" id="{CDA5ABCB-725E-644F-8128-97C46007FBEB}"/>
              </a:ext>
            </a:extLst>
          </p:cNvPr>
          <p:cNvSpPr/>
          <p:nvPr/>
        </p:nvSpPr>
        <p:spPr>
          <a:xfrm>
            <a:off x="7334532" y="2950488"/>
            <a:ext cx="1523425" cy="2902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SPELL CHECKER</a:t>
            </a:r>
          </a:p>
        </p:txBody>
      </p:sp>
      <p:sp>
        <p:nvSpPr>
          <p:cNvPr id="13" name="Rounded Rectangle 12">
            <a:extLst>
              <a:ext uri="{FF2B5EF4-FFF2-40B4-BE49-F238E27FC236}">
                <a16:creationId xmlns:a16="http://schemas.microsoft.com/office/drawing/2014/main" id="{837DF919-29F5-D44C-A979-6AD78EE355C1}"/>
              </a:ext>
            </a:extLst>
          </p:cNvPr>
          <p:cNvSpPr/>
          <p:nvPr/>
        </p:nvSpPr>
        <p:spPr>
          <a:xfrm>
            <a:off x="7334532" y="2293567"/>
            <a:ext cx="1523425" cy="2902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NAMED ENTITY EXTRACTION</a:t>
            </a:r>
          </a:p>
        </p:txBody>
      </p:sp>
      <p:sp>
        <p:nvSpPr>
          <p:cNvPr id="14" name="Rounded Rectangle 13">
            <a:extLst>
              <a:ext uri="{FF2B5EF4-FFF2-40B4-BE49-F238E27FC236}">
                <a16:creationId xmlns:a16="http://schemas.microsoft.com/office/drawing/2014/main" id="{60F0A77E-798D-C447-BB5B-FE03B0F925FF}"/>
              </a:ext>
            </a:extLst>
          </p:cNvPr>
          <p:cNvSpPr/>
          <p:nvPr/>
        </p:nvSpPr>
        <p:spPr>
          <a:xfrm>
            <a:off x="5634973" y="2293567"/>
            <a:ext cx="1523425" cy="2902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STOPWORD REMOVAL</a:t>
            </a:r>
          </a:p>
        </p:txBody>
      </p:sp>
      <p:sp>
        <p:nvSpPr>
          <p:cNvPr id="15" name="Rounded Rectangle 14">
            <a:extLst>
              <a:ext uri="{FF2B5EF4-FFF2-40B4-BE49-F238E27FC236}">
                <a16:creationId xmlns:a16="http://schemas.microsoft.com/office/drawing/2014/main" id="{5B1AE4C3-D61F-7F4E-90D7-5034F0F762C7}"/>
              </a:ext>
            </a:extLst>
          </p:cNvPr>
          <p:cNvSpPr/>
          <p:nvPr/>
        </p:nvSpPr>
        <p:spPr>
          <a:xfrm>
            <a:off x="7334532" y="3616842"/>
            <a:ext cx="1523425" cy="2902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ASSERTION STATUS DETECTION</a:t>
            </a:r>
          </a:p>
        </p:txBody>
      </p:sp>
      <p:pic>
        <p:nvPicPr>
          <p:cNvPr id="16" name="Picture 2" descr="https://www.ibm.com/developerworks/data/library/techarticle/dm-0508lang/uimaCas.gif">
            <a:extLst>
              <a:ext uri="{FF2B5EF4-FFF2-40B4-BE49-F238E27FC236}">
                <a16:creationId xmlns:a16="http://schemas.microsoft.com/office/drawing/2014/main" id="{A0509AB3-2D5C-9843-8C8F-E49387EAD2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753"/>
          <a:stretch/>
        </p:blipFill>
        <p:spPr bwMode="auto">
          <a:xfrm>
            <a:off x="193098" y="1457340"/>
            <a:ext cx="5015006" cy="25410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7826848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t>Introducing spark nlp</a:t>
            </a:r>
          </a:p>
        </p:txBody>
      </p:sp>
      <p:sp>
        <p:nvSpPr>
          <p:cNvPr id="2" name="Content Placeholder 1"/>
          <p:cNvSpPr>
            <a:spLocks noGrp="1"/>
          </p:cNvSpPr>
          <p:nvPr>
            <p:ph idx="1"/>
          </p:nvPr>
        </p:nvSpPr>
        <p:spPr>
          <a:xfrm>
            <a:off x="457200" y="912323"/>
            <a:ext cx="8438322" cy="4059142"/>
          </a:xfrm>
        </p:spPr>
        <p:txBody>
          <a:bodyPr>
            <a:noAutofit/>
          </a:bodyPr>
          <a:lstStyle/>
          <a:p>
            <a:pPr>
              <a:lnSpc>
                <a:spcPct val="100000"/>
              </a:lnSpc>
              <a:spcBef>
                <a:spcPts val="600"/>
              </a:spcBef>
            </a:pPr>
            <a:r>
              <a:rPr lang="en-US" sz="2400" dirty="0"/>
              <a:t>Industrial Grade NLP for the Spark ecosystem</a:t>
            </a:r>
          </a:p>
          <a:p>
            <a:pPr>
              <a:lnSpc>
                <a:spcPct val="100000"/>
              </a:lnSpc>
              <a:spcBef>
                <a:spcPts val="600"/>
              </a:spcBef>
            </a:pPr>
            <a:r>
              <a:rPr lang="en-US" sz="2400" dirty="0"/>
              <a:t>Design Goals</a:t>
            </a:r>
          </a:p>
          <a:p>
            <a:pPr marL="915988" lvl="1" indent="-457200">
              <a:lnSpc>
                <a:spcPct val="100000"/>
              </a:lnSpc>
              <a:buFont typeface="+mj-lt"/>
              <a:buAutoNum type="arabicPeriod"/>
            </a:pPr>
            <a:r>
              <a:rPr lang="en-US" sz="2400" b="1" dirty="0"/>
              <a:t>Performance &amp; Scale</a:t>
            </a:r>
          </a:p>
          <a:p>
            <a:pPr marL="915988" lvl="1" indent="-457200">
              <a:lnSpc>
                <a:spcPct val="100000"/>
              </a:lnSpc>
              <a:buFont typeface="+mj-lt"/>
              <a:buAutoNum type="arabicPeriod"/>
            </a:pPr>
            <a:r>
              <a:rPr lang="en-US" sz="2400" b="1" dirty="0"/>
              <a:t>Frictionless Reuse</a:t>
            </a:r>
          </a:p>
          <a:p>
            <a:pPr marL="915988" lvl="1" indent="-457200">
              <a:lnSpc>
                <a:spcPct val="100000"/>
              </a:lnSpc>
              <a:buFont typeface="+mj-lt"/>
              <a:buAutoNum type="arabicPeriod"/>
            </a:pPr>
            <a:r>
              <a:rPr lang="en-US" sz="2400" b="1" dirty="0"/>
              <a:t>Enterprise Grade</a:t>
            </a:r>
          </a:p>
          <a:p>
            <a:pPr>
              <a:lnSpc>
                <a:spcPct val="100000"/>
              </a:lnSpc>
              <a:spcBef>
                <a:spcPts val="1200"/>
              </a:spcBef>
            </a:pPr>
            <a:r>
              <a:rPr lang="en-US" sz="2400" dirty="0"/>
              <a:t>Built on top of the Spark ML API’s</a:t>
            </a:r>
          </a:p>
          <a:p>
            <a:pPr>
              <a:lnSpc>
                <a:spcPct val="100000"/>
              </a:lnSpc>
              <a:spcBef>
                <a:spcPts val="1200"/>
              </a:spcBef>
            </a:pPr>
            <a:r>
              <a:rPr lang="en-US" sz="2400" dirty="0"/>
              <a:t>Apache 2.0 licensed</a:t>
            </a:r>
          </a:p>
          <a:p>
            <a:pPr>
              <a:lnSpc>
                <a:spcPct val="100000"/>
              </a:lnSpc>
              <a:spcBef>
                <a:spcPts val="1200"/>
              </a:spcBef>
            </a:pPr>
            <a:r>
              <a:rPr lang="en-US" sz="2400" dirty="0"/>
              <a:t>Active development &amp; support: 23 releases in 2018</a:t>
            </a:r>
          </a:p>
        </p:txBody>
      </p:sp>
    </p:spTree>
    <p:extLst>
      <p:ext uri="{BB962C8B-B14F-4D97-AF65-F5344CB8AC3E}">
        <p14:creationId xmlns:p14="http://schemas.microsoft.com/office/powerpoint/2010/main" val="9768419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82CD43E-8A09-42FC-A69B-A0A39F1EB13A}"/>
              </a:ext>
            </a:extLst>
          </p:cNvPr>
          <p:cNvPicPr>
            <a:picLocks noChangeAspect="1"/>
          </p:cNvPicPr>
          <p:nvPr/>
        </p:nvPicPr>
        <p:blipFill rotWithShape="1">
          <a:blip r:embed="rId2">
            <a:extLst>
              <a:ext uri="{28A0092B-C50C-407E-A947-70E740481C1C}">
                <a14:useLocalDpi xmlns:a14="http://schemas.microsoft.com/office/drawing/2010/main" val="0"/>
              </a:ext>
            </a:extLst>
          </a:blip>
          <a:srcRect l="1782" r="14486"/>
          <a:stretch/>
        </p:blipFill>
        <p:spPr>
          <a:xfrm>
            <a:off x="1585085" y="934183"/>
            <a:ext cx="5973829" cy="4114881"/>
          </a:xfrm>
          <a:prstGeom prst="rect">
            <a:avLst/>
          </a:prstGeom>
        </p:spPr>
      </p:pic>
      <p:sp>
        <p:nvSpPr>
          <p:cNvPr id="7" name="Title 2">
            <a:extLst>
              <a:ext uri="{FF2B5EF4-FFF2-40B4-BE49-F238E27FC236}">
                <a16:creationId xmlns:a16="http://schemas.microsoft.com/office/drawing/2014/main" id="{8879B08A-449C-EC4F-B0CD-6F5D32FE6F6A}"/>
              </a:ext>
            </a:extLst>
          </p:cNvPr>
          <p:cNvSpPr>
            <a:spLocks noGrp="1"/>
          </p:cNvSpPr>
          <p:nvPr>
            <p:ph type="title"/>
          </p:nvPr>
        </p:nvSpPr>
        <p:spPr>
          <a:xfrm>
            <a:off x="457200" y="55475"/>
            <a:ext cx="8229600" cy="779318"/>
          </a:xfrm>
        </p:spPr>
        <p:txBody>
          <a:bodyPr/>
          <a:lstStyle/>
          <a:p>
            <a:pPr algn="ctr"/>
            <a:r>
              <a:rPr lang="en-US" dirty="0"/>
              <a:t>Native spark extension</a:t>
            </a:r>
          </a:p>
        </p:txBody>
      </p:sp>
    </p:spTree>
    <p:extLst>
      <p:ext uri="{BB962C8B-B14F-4D97-AF65-F5344CB8AC3E}">
        <p14:creationId xmlns:p14="http://schemas.microsoft.com/office/powerpoint/2010/main" val="302721988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1707" y="1085850"/>
            <a:ext cx="7600950" cy="3046988"/>
          </a:xfrm>
          <a:prstGeom prst="rect">
            <a:avLst/>
          </a:prstGeom>
          <a:noFill/>
        </p:spPr>
        <p:txBody>
          <a:bodyPr wrap="square" lIns="0" tIns="0" rIns="0" bIns="0" rtlCol="0">
            <a:spAutoFit/>
          </a:bodyPr>
          <a:lstStyle/>
          <a:p>
            <a:r>
              <a:rPr lang="en-US" dirty="0">
                <a:latin typeface="Courier New" charset="0"/>
                <a:ea typeface="Courier New" charset="0"/>
                <a:cs typeface="Courier New" charset="0"/>
              </a:rPr>
              <a:t>pipeline = </a:t>
            </a:r>
            <a:r>
              <a:rPr lang="en-US" dirty="0" err="1">
                <a:latin typeface="Courier New" charset="0"/>
                <a:ea typeface="Courier New" charset="0"/>
                <a:cs typeface="Courier New" charset="0"/>
              </a:rPr>
              <a:t>pyspark.ml.Pipeline</a:t>
            </a:r>
            <a:r>
              <a:rPr lang="en-US" dirty="0">
                <a:latin typeface="Courier New" charset="0"/>
                <a:ea typeface="Courier New" charset="0"/>
                <a:cs typeface="Courier New" charset="0"/>
              </a:rPr>
              <a:t>(stages=[</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document_assembler</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             tokenizer,</a:t>
            </a:r>
            <a:br>
              <a:rPr lang="en-US" dirty="0">
                <a:latin typeface="Courier New" charset="0"/>
                <a:ea typeface="Courier New" charset="0"/>
                <a:cs typeface="Courier New" charset="0"/>
              </a:rPr>
            </a:br>
            <a:r>
              <a:rPr lang="en-US" dirty="0">
                <a:latin typeface="Courier New" charset="0"/>
                <a:ea typeface="Courier New" charset="0"/>
                <a:cs typeface="Courier New" charset="0"/>
              </a:rPr>
              <a:t>             stemmer,</a:t>
            </a:r>
            <a:br>
              <a:rPr lang="en-US" dirty="0">
                <a:latin typeface="Courier New" charset="0"/>
                <a:ea typeface="Courier New" charset="0"/>
                <a:cs typeface="Courier New" charset="0"/>
              </a:rPr>
            </a:br>
            <a:r>
              <a:rPr lang="en-US" dirty="0">
                <a:latin typeface="Courier New" charset="0"/>
                <a:ea typeface="Courier New" charset="0"/>
                <a:cs typeface="Courier New" charset="0"/>
              </a:rPr>
              <a:t>             normalizer,</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stopword_remover</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tf</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idf</a:t>
            </a: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lda</a:t>
            </a:r>
            <a:r>
              <a:rPr lang="en-US" dirty="0">
                <a:latin typeface="Courier New" charset="0"/>
                <a:ea typeface="Courier New" charset="0"/>
                <a:cs typeface="Courier New" charset="0"/>
              </a:rPr>
              <a:t>])</a:t>
            </a:r>
          </a:p>
          <a:p>
            <a:br>
              <a:rPr lang="en-US" dirty="0">
                <a:latin typeface="Courier New" charset="0"/>
                <a:ea typeface="Courier New" charset="0"/>
                <a:cs typeface="Courier New" charset="0"/>
              </a:rPr>
            </a:br>
            <a:r>
              <a:rPr lang="en-US" dirty="0" err="1">
                <a:latin typeface="Courier New" charset="0"/>
                <a:ea typeface="Courier New" charset="0"/>
                <a:cs typeface="Courier New" charset="0"/>
              </a:rPr>
              <a:t>topic_model</a:t>
            </a:r>
            <a:r>
              <a:rPr lang="en-US" dirty="0">
                <a:latin typeface="Courier New" charset="0"/>
                <a:ea typeface="Courier New" charset="0"/>
                <a:cs typeface="Courier New" charset="0"/>
              </a:rPr>
              <a:t> = </a:t>
            </a:r>
            <a:r>
              <a:rPr lang="en-US" dirty="0" err="1">
                <a:latin typeface="Courier New" charset="0"/>
                <a:ea typeface="Courier New" charset="0"/>
                <a:cs typeface="Courier New" charset="0"/>
              </a:rPr>
              <a:t>pipeline.fit</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df</a:t>
            </a:r>
            <a:r>
              <a:rPr lang="en-US" dirty="0">
                <a:latin typeface="Courier New" charset="0"/>
                <a:ea typeface="Courier New" charset="0"/>
                <a:cs typeface="Courier New" charset="0"/>
              </a:rPr>
              <a:t>)</a:t>
            </a:r>
          </a:p>
        </p:txBody>
      </p:sp>
      <p:sp>
        <p:nvSpPr>
          <p:cNvPr id="6" name="Right Bracket 5"/>
          <p:cNvSpPr/>
          <p:nvPr/>
        </p:nvSpPr>
        <p:spPr bwMode="auto">
          <a:xfrm>
            <a:off x="5462989" y="1451113"/>
            <a:ext cx="171450" cy="1004378"/>
          </a:xfrm>
          <a:prstGeom prst="rightBracket">
            <a:avLst/>
          </a:prstGeom>
          <a:noFill/>
          <a:ln w="38100" algn="ctr">
            <a:solidFill>
              <a:schemeClr val="bg1">
                <a:lumMod val="75000"/>
              </a:schemeClr>
            </a:solidFill>
            <a:round/>
            <a:headEnd type="none" w="med" len="med"/>
            <a:tailEnd/>
          </a:ln>
        </p:spPr>
        <p:txBody>
          <a:bodyPr rtlCol="0" anchor="ctr"/>
          <a:lstStyle/>
          <a:p>
            <a:pPr algn="ctr"/>
            <a:endParaRPr lang="en-US" sz="1350" b="1" dirty="0"/>
          </a:p>
        </p:txBody>
      </p:sp>
      <p:sp>
        <p:nvSpPr>
          <p:cNvPr id="9" name="Right Bracket 8"/>
          <p:cNvSpPr/>
          <p:nvPr/>
        </p:nvSpPr>
        <p:spPr bwMode="auto">
          <a:xfrm>
            <a:off x="5462989" y="2584284"/>
            <a:ext cx="171450" cy="622102"/>
          </a:xfrm>
          <a:prstGeom prst="rightBracket">
            <a:avLst/>
          </a:prstGeom>
          <a:noFill/>
          <a:ln w="38100" algn="ctr">
            <a:solidFill>
              <a:schemeClr val="bg1">
                <a:lumMod val="75000"/>
              </a:schemeClr>
            </a:solidFill>
            <a:round/>
            <a:headEnd type="none" w="med" len="med"/>
            <a:tailEnd/>
          </a:ln>
        </p:spPr>
        <p:txBody>
          <a:bodyPr rtlCol="0" anchor="ctr"/>
          <a:lstStyle/>
          <a:p>
            <a:pPr algn="ctr"/>
            <a:endParaRPr lang="en-US" sz="1350" b="1" dirty="0"/>
          </a:p>
        </p:txBody>
      </p:sp>
      <p:sp>
        <p:nvSpPr>
          <p:cNvPr id="11" name="Right Bracket 10"/>
          <p:cNvSpPr/>
          <p:nvPr/>
        </p:nvSpPr>
        <p:spPr bwMode="auto">
          <a:xfrm>
            <a:off x="5462989" y="3335179"/>
            <a:ext cx="171450" cy="153283"/>
          </a:xfrm>
          <a:prstGeom prst="rightBracket">
            <a:avLst/>
          </a:prstGeom>
          <a:noFill/>
          <a:ln w="38100" algn="ctr">
            <a:solidFill>
              <a:schemeClr val="bg1">
                <a:lumMod val="75000"/>
              </a:schemeClr>
            </a:solidFill>
            <a:round/>
            <a:headEnd type="none" w="med" len="med"/>
            <a:tailEnd/>
          </a:ln>
        </p:spPr>
        <p:txBody>
          <a:bodyPr rtlCol="0" anchor="ctr"/>
          <a:lstStyle/>
          <a:p>
            <a:pPr algn="ctr"/>
            <a:endParaRPr lang="en-US" sz="1350" b="1" dirty="0"/>
          </a:p>
        </p:txBody>
      </p:sp>
      <p:sp>
        <p:nvSpPr>
          <p:cNvPr id="12" name="Right Bracket 11"/>
          <p:cNvSpPr/>
          <p:nvPr/>
        </p:nvSpPr>
        <p:spPr bwMode="auto">
          <a:xfrm>
            <a:off x="5462989" y="3850762"/>
            <a:ext cx="171450" cy="153283"/>
          </a:xfrm>
          <a:prstGeom prst="rightBracket">
            <a:avLst/>
          </a:prstGeom>
          <a:noFill/>
          <a:ln w="38100" algn="ctr">
            <a:solidFill>
              <a:schemeClr val="bg1">
                <a:lumMod val="75000"/>
              </a:schemeClr>
            </a:solidFill>
            <a:round/>
            <a:headEnd type="none" w="med" len="med"/>
            <a:tailEnd/>
          </a:ln>
        </p:spPr>
        <p:txBody>
          <a:bodyPr rtlCol="0" anchor="ctr"/>
          <a:lstStyle/>
          <a:p>
            <a:pPr algn="ctr"/>
            <a:endParaRPr lang="en-US" sz="1350" b="1" dirty="0"/>
          </a:p>
        </p:txBody>
      </p:sp>
      <p:sp>
        <p:nvSpPr>
          <p:cNvPr id="7" name="TextBox 6"/>
          <p:cNvSpPr txBox="1"/>
          <p:nvPr/>
        </p:nvSpPr>
        <p:spPr>
          <a:xfrm>
            <a:off x="5805889" y="1858617"/>
            <a:ext cx="2857500" cy="276999"/>
          </a:xfrm>
          <a:prstGeom prst="rect">
            <a:avLst/>
          </a:prstGeom>
          <a:noFill/>
        </p:spPr>
        <p:txBody>
          <a:bodyPr wrap="square" lIns="0" tIns="0" rIns="0" bIns="0" rtlCol="0">
            <a:spAutoFit/>
          </a:bodyPr>
          <a:lstStyle/>
          <a:p>
            <a:r>
              <a:rPr lang="en-US" dirty="0"/>
              <a:t>Spark NLP annotators</a:t>
            </a:r>
          </a:p>
        </p:txBody>
      </p:sp>
      <p:sp>
        <p:nvSpPr>
          <p:cNvPr id="14" name="TextBox 13"/>
          <p:cNvSpPr txBox="1"/>
          <p:nvPr/>
        </p:nvSpPr>
        <p:spPr>
          <a:xfrm>
            <a:off x="5829300" y="2750005"/>
            <a:ext cx="2857500" cy="276999"/>
          </a:xfrm>
          <a:prstGeom prst="rect">
            <a:avLst/>
          </a:prstGeom>
          <a:noFill/>
        </p:spPr>
        <p:txBody>
          <a:bodyPr wrap="square" lIns="0" tIns="0" rIns="0" bIns="0" rtlCol="0">
            <a:spAutoFit/>
          </a:bodyPr>
          <a:lstStyle/>
          <a:p>
            <a:r>
              <a:rPr lang="en-US" dirty="0"/>
              <a:t>Spark ML </a:t>
            </a:r>
            <a:r>
              <a:rPr lang="en-US" dirty="0" err="1"/>
              <a:t>featurizers</a:t>
            </a:r>
            <a:endParaRPr lang="en-US" dirty="0"/>
          </a:p>
        </p:txBody>
      </p:sp>
      <p:sp>
        <p:nvSpPr>
          <p:cNvPr id="15" name="TextBox 14"/>
          <p:cNvSpPr txBox="1"/>
          <p:nvPr/>
        </p:nvSpPr>
        <p:spPr>
          <a:xfrm>
            <a:off x="5829300" y="3247876"/>
            <a:ext cx="2857500" cy="276999"/>
          </a:xfrm>
          <a:prstGeom prst="rect">
            <a:avLst/>
          </a:prstGeom>
          <a:noFill/>
        </p:spPr>
        <p:txBody>
          <a:bodyPr wrap="square" lIns="0" tIns="0" rIns="0" bIns="0" rtlCol="0">
            <a:spAutoFit/>
          </a:bodyPr>
          <a:lstStyle/>
          <a:p>
            <a:r>
              <a:rPr lang="en-US" dirty="0"/>
              <a:t>Spark ML LDA implementation</a:t>
            </a:r>
          </a:p>
        </p:txBody>
      </p:sp>
      <p:sp>
        <p:nvSpPr>
          <p:cNvPr id="16" name="TextBox 15"/>
          <p:cNvSpPr txBox="1"/>
          <p:nvPr/>
        </p:nvSpPr>
        <p:spPr>
          <a:xfrm>
            <a:off x="5805889" y="3650404"/>
            <a:ext cx="2857500" cy="553998"/>
          </a:xfrm>
          <a:prstGeom prst="rect">
            <a:avLst/>
          </a:prstGeom>
          <a:noFill/>
        </p:spPr>
        <p:txBody>
          <a:bodyPr wrap="square" lIns="0" tIns="0" rIns="0" bIns="0" rtlCol="0">
            <a:spAutoFit/>
          </a:bodyPr>
          <a:lstStyle/>
          <a:p>
            <a:r>
              <a:rPr lang="en-US" dirty="0"/>
              <a:t>Single execution plan for the given data frame</a:t>
            </a:r>
          </a:p>
        </p:txBody>
      </p:sp>
      <p:sp>
        <p:nvSpPr>
          <p:cNvPr id="13" name="Title 2">
            <a:extLst>
              <a:ext uri="{FF2B5EF4-FFF2-40B4-BE49-F238E27FC236}">
                <a16:creationId xmlns:a16="http://schemas.microsoft.com/office/drawing/2014/main" id="{1C2A3083-FD04-CB42-A938-12AC6E63ACD3}"/>
              </a:ext>
            </a:extLst>
          </p:cNvPr>
          <p:cNvSpPr txBox="1">
            <a:spLocks/>
          </p:cNvSpPr>
          <p:nvPr/>
        </p:nvSpPr>
        <p:spPr>
          <a:xfrm>
            <a:off x="457200" y="55475"/>
            <a:ext cx="8229600" cy="779318"/>
          </a:xfrm>
          <a:prstGeom prst="rect">
            <a:avLst/>
          </a:prstGeom>
        </p:spPr>
        <p:txBody>
          <a:bodyPr vert="horz" lIns="0" tIns="0" rIns="0" bIns="0" rtlCol="0" anchor="ctr" anchorCtr="0">
            <a:normAutofit/>
          </a:bodyPr>
          <a:lstStyle>
            <a:lvl1pPr algn="ctr" defTabSz="457200" rtl="0" eaLnBrk="1" latinLnBrk="0" hangingPunct="1">
              <a:lnSpc>
                <a:spcPct val="90000"/>
              </a:lnSpc>
              <a:spcBef>
                <a:spcPct val="0"/>
              </a:spcBef>
              <a:buNone/>
              <a:defRPr lang="en-US" sz="2800" b="0" i="0" kern="1200" cap="all" spc="100" dirty="0">
                <a:solidFill>
                  <a:schemeClr val="accent5"/>
                </a:solidFill>
                <a:latin typeface="Calibri"/>
                <a:ea typeface="+mj-ea"/>
                <a:cs typeface="Calibri"/>
              </a:defRPr>
            </a:lvl1pPr>
          </a:lstStyle>
          <a:p>
            <a:r>
              <a:rPr lang="en-US" dirty="0"/>
              <a:t>Frictionless reuse</a:t>
            </a:r>
          </a:p>
        </p:txBody>
      </p:sp>
    </p:spTree>
    <p:extLst>
      <p:ext uri="{BB962C8B-B14F-4D97-AF65-F5344CB8AC3E}">
        <p14:creationId xmlns:p14="http://schemas.microsoft.com/office/powerpoint/2010/main" val="8283348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
          <p:cNvSpPr txBox="1">
            <a:spLocks/>
          </p:cNvSpPr>
          <p:nvPr/>
        </p:nvSpPr>
        <p:spPr>
          <a:xfrm>
            <a:off x="431800" y="241488"/>
            <a:ext cx="8269514"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t>Natural language understanding at scale with </a:t>
            </a:r>
            <a:r>
              <a:rPr lang="en-US" dirty="0" err="1"/>
              <a:t>spaCy</a:t>
            </a:r>
            <a:r>
              <a:rPr lang="en-US" dirty="0"/>
              <a:t> &amp; Spark NLP</a:t>
            </a:r>
          </a:p>
        </p:txBody>
      </p:sp>
      <p:sp>
        <p:nvSpPr>
          <p:cNvPr id="3" name="Content Placeholder 2"/>
          <p:cNvSpPr>
            <a:spLocks noGrp="1"/>
          </p:cNvSpPr>
          <p:nvPr>
            <p:ph idx="1"/>
          </p:nvPr>
        </p:nvSpPr>
        <p:spPr>
          <a:xfrm>
            <a:off x="258417" y="1543050"/>
            <a:ext cx="8766313" cy="3366879"/>
          </a:xfrm>
        </p:spPr>
        <p:txBody>
          <a:bodyPr>
            <a:normAutofit/>
          </a:bodyPr>
          <a:lstStyle/>
          <a:p>
            <a:pPr marL="0" indent="0">
              <a:spcBef>
                <a:spcPts val="1200"/>
              </a:spcBef>
              <a:spcAft>
                <a:spcPts val="1200"/>
              </a:spcAft>
              <a:buNone/>
            </a:pPr>
            <a:r>
              <a:rPr lang="en-US" sz="3200" dirty="0">
                <a:latin typeface="Berlin Sans FB Demi" panose="020E0802020502020306" pitchFamily="34" charset="0"/>
              </a:rPr>
              <a:t>Please setup your laptop for the tutorial:</a:t>
            </a:r>
          </a:p>
          <a:p>
            <a:pPr marL="0" indent="0">
              <a:spcBef>
                <a:spcPts val="1200"/>
              </a:spcBef>
              <a:spcAft>
                <a:spcPts val="1200"/>
              </a:spcAft>
              <a:buNone/>
            </a:pPr>
            <a:r>
              <a:rPr lang="en-US" sz="2800" dirty="0">
                <a:latin typeface="Berlin Sans FB Demi" panose="020E0802020502020306" pitchFamily="34" charset="0"/>
              </a:rPr>
              <a:t>1. Install Docker:  </a:t>
            </a:r>
            <a:r>
              <a:rPr lang="en-US" sz="1400" dirty="0">
                <a:latin typeface="Courier" charset="0"/>
                <a:ea typeface="Courier" charset="0"/>
                <a:cs typeface="Courier" charset="0"/>
              </a:rPr>
              <a:t>https://</a:t>
            </a:r>
            <a:r>
              <a:rPr lang="en-US" sz="1400" dirty="0" err="1">
                <a:latin typeface="Courier" charset="0"/>
                <a:ea typeface="Courier" charset="0"/>
                <a:cs typeface="Courier" charset="0"/>
              </a:rPr>
              <a:t>docs.docker.com</a:t>
            </a:r>
            <a:r>
              <a:rPr lang="en-US" sz="1400" dirty="0">
                <a:latin typeface="Courier" charset="0"/>
                <a:ea typeface="Courier" charset="0"/>
                <a:cs typeface="Courier" charset="0"/>
              </a:rPr>
              <a:t>/engine/installation/</a:t>
            </a:r>
            <a:r>
              <a:rPr lang="en-US" sz="2800" dirty="0">
                <a:latin typeface="Berlin Sans FB Demi" panose="020E0802020502020306" pitchFamily="34" charset="0"/>
              </a:rPr>
              <a:t> </a:t>
            </a:r>
          </a:p>
          <a:p>
            <a:pPr marL="0" indent="0">
              <a:spcBef>
                <a:spcPts val="1200"/>
              </a:spcBef>
              <a:spcAft>
                <a:spcPts val="1200"/>
              </a:spcAft>
              <a:buNone/>
            </a:pPr>
            <a:r>
              <a:rPr lang="en-US" sz="2800" dirty="0">
                <a:latin typeface="Berlin Sans FB Demi" panose="020E0802020502020306" pitchFamily="34" charset="0"/>
              </a:rPr>
              <a:t>2. Pull the image: </a:t>
            </a:r>
            <a:r>
              <a:rPr lang="en-US" sz="1400" dirty="0">
                <a:latin typeface="Courier" charset="0"/>
              </a:rPr>
              <a:t>docker pull </a:t>
            </a:r>
            <a:r>
              <a:rPr lang="en-US" sz="1400" dirty="0" err="1">
                <a:latin typeface="Courier" charset="0"/>
              </a:rPr>
              <a:t>alnith</a:t>
            </a:r>
            <a:r>
              <a:rPr lang="en-US" sz="1400" dirty="0">
                <a:latin typeface="Courier" charset="0"/>
              </a:rPr>
              <a:t>/strata:v1</a:t>
            </a:r>
            <a:r>
              <a:rPr lang="en-US" sz="2800" dirty="0">
                <a:solidFill>
                  <a:srgbClr val="212121"/>
                </a:solidFill>
                <a:latin typeface="ArialMT"/>
              </a:rPr>
              <a:t> </a:t>
            </a:r>
            <a:endParaRPr lang="en-US" sz="1400" dirty="0">
              <a:latin typeface="Courier" charset="0"/>
              <a:ea typeface="Courier" charset="0"/>
              <a:cs typeface="Courier" charset="0"/>
            </a:endParaRPr>
          </a:p>
          <a:p>
            <a:pPr marL="0" indent="0">
              <a:spcBef>
                <a:spcPts val="1200"/>
              </a:spcBef>
              <a:spcAft>
                <a:spcPts val="1200"/>
              </a:spcAft>
              <a:buNone/>
            </a:pPr>
            <a:r>
              <a:rPr lang="en-US" sz="2800" dirty="0">
                <a:latin typeface="Berlin Sans FB Demi" panose="020E0802020502020306" pitchFamily="34" charset="0"/>
              </a:rPr>
              <a:t>3. Run the image:  </a:t>
            </a:r>
            <a:r>
              <a:rPr lang="en-US" sz="1600" dirty="0">
                <a:latin typeface="Courier" charset="0"/>
                <a:ea typeface="Courier" charset="0"/>
                <a:cs typeface="Courier" charset="0"/>
              </a:rPr>
              <a:t>docker run -it --</a:t>
            </a:r>
            <a:r>
              <a:rPr lang="en-US" sz="1600" dirty="0" err="1">
                <a:latin typeface="Courier" charset="0"/>
                <a:ea typeface="Courier" charset="0"/>
                <a:cs typeface="Courier" charset="0"/>
              </a:rPr>
              <a:t>rm</a:t>
            </a:r>
            <a:r>
              <a:rPr lang="en-US" sz="1600" dirty="0">
                <a:latin typeface="Courier" charset="0"/>
                <a:ea typeface="Courier" charset="0"/>
                <a:cs typeface="Courier" charset="0"/>
              </a:rPr>
              <a:t> -p 8888:8888 										      </a:t>
            </a:r>
            <a:r>
              <a:rPr lang="en-US" sz="1400" dirty="0" err="1">
                <a:latin typeface="Courier" charset="0"/>
              </a:rPr>
              <a:t>alnith</a:t>
            </a:r>
            <a:r>
              <a:rPr lang="en-US" sz="1400" dirty="0">
                <a:latin typeface="Courier" charset="0"/>
              </a:rPr>
              <a:t>/strata:v1</a:t>
            </a:r>
          </a:p>
        </p:txBody>
      </p:sp>
    </p:spTree>
    <p:extLst>
      <p:ext uri="{BB962C8B-B14F-4D97-AF65-F5344CB8AC3E}">
        <p14:creationId xmlns:p14="http://schemas.microsoft.com/office/powerpoint/2010/main" val="15023851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t>Benchmark: training</a:t>
            </a:r>
          </a:p>
        </p:txBody>
      </p:sp>
      <p:pic>
        <p:nvPicPr>
          <p:cNvPr id="5" name="image11.png">
            <a:extLst>
              <a:ext uri="{FF2B5EF4-FFF2-40B4-BE49-F238E27FC236}">
                <a16:creationId xmlns:a16="http://schemas.microsoft.com/office/drawing/2014/main" id="{50752B8A-8A90-4B2B-B106-EDE4B539091F}"/>
              </a:ext>
            </a:extLst>
          </p:cNvPr>
          <p:cNvPicPr/>
          <p:nvPr/>
        </p:nvPicPr>
        <p:blipFill rotWithShape="1">
          <a:blip r:embed="rId2">
            <a:lum/>
            <a:alphaModFix/>
            <a:extLst>
              <a:ext uri="{28A0092B-C50C-407E-A947-70E740481C1C}">
                <a14:useLocalDpi xmlns:a14="http://schemas.microsoft.com/office/drawing/2010/main" val="0"/>
              </a:ext>
            </a:extLst>
          </a:blip>
          <a:srcRect r="18189"/>
          <a:stretch/>
        </p:blipFill>
        <p:spPr>
          <a:xfrm>
            <a:off x="3909805" y="850106"/>
            <a:ext cx="5136834" cy="2900919"/>
          </a:xfrm>
          <a:prstGeom prst="rect">
            <a:avLst/>
          </a:prstGeom>
          <a:noFill/>
          <a:ln>
            <a:noFill/>
            <a:prstDash/>
          </a:ln>
        </p:spPr>
      </p:pic>
      <p:sp>
        <p:nvSpPr>
          <p:cNvPr id="7" name="Content Placeholder 1">
            <a:extLst>
              <a:ext uri="{FF2B5EF4-FFF2-40B4-BE49-F238E27FC236}">
                <a16:creationId xmlns:a16="http://schemas.microsoft.com/office/drawing/2014/main" id="{FE149350-052D-4825-8BFA-4AE3103A667D}"/>
              </a:ext>
            </a:extLst>
          </p:cNvPr>
          <p:cNvSpPr txBox="1">
            <a:spLocks/>
          </p:cNvSpPr>
          <p:nvPr/>
        </p:nvSpPr>
        <p:spPr>
          <a:xfrm>
            <a:off x="197373" y="1168751"/>
            <a:ext cx="3843338" cy="2723316"/>
          </a:xfrm>
          <a:prstGeom prst="rect">
            <a:avLst/>
          </a:prstGeom>
        </p:spPr>
        <p:txBody>
          <a:bodyPr vert="horz" lIns="91440" tIns="45720" rIns="91440" bIns="45720" rtlCol="0">
            <a:normAutofit fontScale="92500" lnSpcReduction="20000"/>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100" dirty="0" smtClean="0">
                <a:solidFill>
                  <a:srgbClr val="161616"/>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100" dirty="0" smtClean="0">
                <a:solidFill>
                  <a:srgbClr val="161616"/>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100" dirty="0" smtClean="0">
                <a:solidFill>
                  <a:srgbClr val="161616"/>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100" dirty="0" smtClean="0">
                <a:solidFill>
                  <a:srgbClr val="161616"/>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100" dirty="0">
                <a:solidFill>
                  <a:srgbClr val="16161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600"/>
              </a:spcBef>
            </a:pPr>
            <a:r>
              <a:rPr lang="en-US" sz="1700" dirty="0"/>
              <a:t>Run on a desktop PC, Linux Mint with 16GB RAM, local SSD drives, </a:t>
            </a:r>
            <a:br>
              <a:rPr lang="en-US" sz="1700" dirty="0"/>
            </a:br>
            <a:r>
              <a:rPr lang="en-US" sz="1700" dirty="0"/>
              <a:t>&amp; Intel core i5-6600K processor running 4 cores at 3.5GHz</a:t>
            </a:r>
          </a:p>
          <a:p>
            <a:pPr>
              <a:lnSpc>
                <a:spcPct val="100000"/>
              </a:lnSpc>
              <a:spcBef>
                <a:spcPts val="600"/>
              </a:spcBef>
            </a:pPr>
            <a:r>
              <a:rPr lang="en-US" sz="1700" dirty="0"/>
              <a:t>Data has been taken from the National American Corpus (</a:t>
            </a:r>
            <a:r>
              <a:rPr lang="en-US" sz="1700" u="sng" dirty="0"/>
              <a:t>http://www.anc.org</a:t>
            </a:r>
            <a:r>
              <a:rPr lang="en-US" sz="1700" dirty="0"/>
              <a:t>), utilizing the MASC 3.0.2 written corpora from the newspaper section.</a:t>
            </a:r>
          </a:p>
          <a:p>
            <a:pPr>
              <a:lnSpc>
                <a:spcPct val="100000"/>
              </a:lnSpc>
              <a:spcBef>
                <a:spcPts val="600"/>
              </a:spcBef>
            </a:pPr>
            <a:r>
              <a:rPr lang="en-US" sz="1700" dirty="0"/>
              <a:t>Pipeline has Sentence Boundary, Tokenization &amp; Part of Speech</a:t>
            </a:r>
          </a:p>
        </p:txBody>
      </p:sp>
      <p:sp>
        <p:nvSpPr>
          <p:cNvPr id="8" name="Content Placeholder 1">
            <a:extLst>
              <a:ext uri="{FF2B5EF4-FFF2-40B4-BE49-F238E27FC236}">
                <a16:creationId xmlns:a16="http://schemas.microsoft.com/office/drawing/2014/main" id="{3FC056D2-B16C-42AE-AE28-6B77763597A1}"/>
              </a:ext>
            </a:extLst>
          </p:cNvPr>
          <p:cNvSpPr txBox="1">
            <a:spLocks/>
          </p:cNvSpPr>
          <p:nvPr/>
        </p:nvSpPr>
        <p:spPr>
          <a:xfrm>
            <a:off x="1071559" y="4126635"/>
            <a:ext cx="7000875" cy="938283"/>
          </a:xfrm>
          <a:prstGeom prst="rect">
            <a:avLst/>
          </a:prstGeom>
        </p:spPr>
        <p:txBody>
          <a:bodyPr vert="horz" lIns="91440" tIns="45720" rIns="91440" bIns="45720" rtlCol="0">
            <a:normAutofit/>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100" dirty="0" smtClean="0">
                <a:solidFill>
                  <a:srgbClr val="161616"/>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100" dirty="0" smtClean="0">
                <a:solidFill>
                  <a:srgbClr val="161616"/>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100" dirty="0" smtClean="0">
                <a:solidFill>
                  <a:srgbClr val="161616"/>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100" dirty="0" smtClean="0">
                <a:solidFill>
                  <a:srgbClr val="161616"/>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100" dirty="0">
                <a:solidFill>
                  <a:srgbClr val="16161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600"/>
              </a:spcBef>
            </a:pPr>
            <a:r>
              <a:rPr lang="en-US" b="1" dirty="0"/>
              <a:t>Spark-NLP was 38 times faster to train on 100kb of data</a:t>
            </a:r>
          </a:p>
          <a:p>
            <a:pPr>
              <a:lnSpc>
                <a:spcPct val="100000"/>
              </a:lnSpc>
              <a:spcBef>
                <a:spcPts val="600"/>
              </a:spcBef>
            </a:pPr>
            <a:r>
              <a:rPr lang="en-US" b="1" dirty="0"/>
              <a:t>Spark-NLP was 80 times faster to train on 2.6mb of data</a:t>
            </a:r>
          </a:p>
        </p:txBody>
      </p:sp>
    </p:spTree>
    <p:extLst>
      <p:ext uri="{BB962C8B-B14F-4D97-AF65-F5344CB8AC3E}">
        <p14:creationId xmlns:p14="http://schemas.microsoft.com/office/powerpoint/2010/main" val="38252613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t>Benchmark: PREDICTION</a:t>
            </a:r>
          </a:p>
        </p:txBody>
      </p:sp>
      <p:sp>
        <p:nvSpPr>
          <p:cNvPr id="8" name="Content Placeholder 1">
            <a:extLst>
              <a:ext uri="{FF2B5EF4-FFF2-40B4-BE49-F238E27FC236}">
                <a16:creationId xmlns:a16="http://schemas.microsoft.com/office/drawing/2014/main" id="{3FC056D2-B16C-42AE-AE28-6B77763597A1}"/>
              </a:ext>
            </a:extLst>
          </p:cNvPr>
          <p:cNvSpPr txBox="1">
            <a:spLocks/>
          </p:cNvSpPr>
          <p:nvPr/>
        </p:nvSpPr>
        <p:spPr>
          <a:xfrm>
            <a:off x="107157" y="1400176"/>
            <a:ext cx="3993356" cy="3350418"/>
          </a:xfrm>
          <a:prstGeom prst="rect">
            <a:avLst/>
          </a:prstGeom>
        </p:spPr>
        <p:txBody>
          <a:bodyPr vert="horz" lIns="91440" tIns="45720" rIns="91440" bIns="45720" rtlCol="0">
            <a:normAutofit/>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100" dirty="0" smtClean="0">
                <a:solidFill>
                  <a:srgbClr val="161616"/>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100" dirty="0" smtClean="0">
                <a:solidFill>
                  <a:srgbClr val="161616"/>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100" dirty="0" smtClean="0">
                <a:solidFill>
                  <a:srgbClr val="161616"/>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100" dirty="0" smtClean="0">
                <a:solidFill>
                  <a:srgbClr val="161616"/>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100" dirty="0">
                <a:solidFill>
                  <a:srgbClr val="16161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dirty="0"/>
              <a:t>spaCy was faster on a </a:t>
            </a:r>
            <a:r>
              <a:rPr lang="en-US" b="1" dirty="0"/>
              <a:t>140kb</a:t>
            </a:r>
            <a:r>
              <a:rPr lang="en-US" dirty="0"/>
              <a:t> dataset (both libraries finished in under a second)</a:t>
            </a:r>
          </a:p>
          <a:p>
            <a:pPr lvl="0"/>
            <a:r>
              <a:rPr lang="en-US" dirty="0"/>
              <a:t>Spark-NLP was </a:t>
            </a:r>
            <a:r>
              <a:rPr lang="en-US" b="1" dirty="0"/>
              <a:t>1.4 times faster </a:t>
            </a:r>
            <a:r>
              <a:rPr lang="en-US" dirty="0"/>
              <a:t>on a 15mb dataset </a:t>
            </a:r>
            <a:br>
              <a:rPr lang="en-US" dirty="0"/>
            </a:br>
            <a:r>
              <a:rPr lang="en-US" dirty="0"/>
              <a:t>(about 40 vs. 70 seconds)</a:t>
            </a:r>
          </a:p>
          <a:p>
            <a:pPr lvl="0"/>
            <a:r>
              <a:rPr lang="en-US" dirty="0"/>
              <a:t>Spark-NLP was </a:t>
            </a:r>
            <a:r>
              <a:rPr lang="en-US" b="1" dirty="0"/>
              <a:t>1.6 times faster </a:t>
            </a:r>
            <a:r>
              <a:rPr lang="en-US" dirty="0"/>
              <a:t>on a 75mb dataset </a:t>
            </a:r>
            <a:br>
              <a:rPr lang="en-US" dirty="0"/>
            </a:br>
            <a:r>
              <a:rPr lang="en-US" dirty="0"/>
              <a:t>(about 5 vs. 9 minutes)</a:t>
            </a:r>
          </a:p>
          <a:p>
            <a:pPr lvl="0"/>
            <a:r>
              <a:rPr lang="en-US" dirty="0"/>
              <a:t>Both libraries were configured to leverage all CPU cores</a:t>
            </a:r>
          </a:p>
        </p:txBody>
      </p:sp>
      <p:pic>
        <p:nvPicPr>
          <p:cNvPr id="6" name="image6.png">
            <a:extLst>
              <a:ext uri="{FF2B5EF4-FFF2-40B4-BE49-F238E27FC236}">
                <a16:creationId xmlns:a16="http://schemas.microsoft.com/office/drawing/2014/main" id="{CBAC92C9-C89A-4DDC-8206-3398F1F2C516}"/>
              </a:ext>
            </a:extLst>
          </p:cNvPr>
          <p:cNvPicPr/>
          <p:nvPr/>
        </p:nvPicPr>
        <p:blipFill rotWithShape="1">
          <a:blip r:embed="rId2">
            <a:lum/>
            <a:alphaModFix/>
            <a:extLst>
              <a:ext uri="{28A0092B-C50C-407E-A947-70E740481C1C}">
                <a14:useLocalDpi xmlns:a14="http://schemas.microsoft.com/office/drawing/2010/main" val="0"/>
              </a:ext>
            </a:extLst>
          </a:blip>
          <a:srcRect r="11621"/>
          <a:stretch/>
        </p:blipFill>
        <p:spPr>
          <a:xfrm>
            <a:off x="4336256" y="1034196"/>
            <a:ext cx="4636294" cy="3823554"/>
          </a:xfrm>
          <a:prstGeom prst="rect">
            <a:avLst/>
          </a:prstGeom>
          <a:noFill/>
          <a:ln>
            <a:noFill/>
            <a:prstDash/>
          </a:ln>
        </p:spPr>
      </p:pic>
    </p:spTree>
    <p:extLst>
      <p:ext uri="{BB962C8B-B14F-4D97-AF65-F5344CB8AC3E}">
        <p14:creationId xmlns:p14="http://schemas.microsoft.com/office/powerpoint/2010/main" val="140698885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t>Benchmark: SCALING</a:t>
            </a:r>
          </a:p>
        </p:txBody>
      </p:sp>
      <p:sp>
        <p:nvSpPr>
          <p:cNvPr id="7" name="Content Placeholder 1">
            <a:extLst>
              <a:ext uri="{FF2B5EF4-FFF2-40B4-BE49-F238E27FC236}">
                <a16:creationId xmlns:a16="http://schemas.microsoft.com/office/drawing/2014/main" id="{FE149350-052D-4825-8BFA-4AE3103A667D}"/>
              </a:ext>
            </a:extLst>
          </p:cNvPr>
          <p:cNvSpPr txBox="1">
            <a:spLocks/>
          </p:cNvSpPr>
          <p:nvPr/>
        </p:nvSpPr>
        <p:spPr>
          <a:xfrm>
            <a:off x="104503" y="1386207"/>
            <a:ext cx="3988865" cy="2723316"/>
          </a:xfrm>
          <a:prstGeom prst="rect">
            <a:avLst/>
          </a:prstGeom>
        </p:spPr>
        <p:txBody>
          <a:bodyPr vert="horz" lIns="91440" tIns="45720" rIns="91440" bIns="45720" rtlCol="0">
            <a:normAutofit lnSpcReduction="10000"/>
          </a:bodyPr>
          <a:lstStyle>
            <a:lvl1pPr marL="225425" indent="-225425" algn="l" defTabSz="457200" rtl="0" eaLnBrk="1" latinLnBrk="0" hangingPunct="1">
              <a:lnSpc>
                <a:spcPct val="90000"/>
              </a:lnSpc>
              <a:spcBef>
                <a:spcPts val="0"/>
              </a:spcBef>
              <a:spcAft>
                <a:spcPts val="600"/>
              </a:spcAft>
              <a:buFont typeface="Arial"/>
              <a:buChar char="•"/>
              <a:defRPr lang="en-US" sz="2000" b="0" i="0" kern="1200" spc="100" dirty="0" smtClean="0">
                <a:solidFill>
                  <a:srgbClr val="161616"/>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100" dirty="0" smtClean="0">
                <a:solidFill>
                  <a:srgbClr val="161616"/>
                </a:solidFill>
                <a:latin typeface="Calibri"/>
                <a:ea typeface="+mn-ea"/>
                <a:cs typeface="Calibri"/>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100" dirty="0" smtClean="0">
                <a:solidFill>
                  <a:srgbClr val="161616"/>
                </a:solidFill>
                <a:latin typeface="Calibri"/>
                <a:ea typeface="+mn-ea"/>
                <a:cs typeface="Calibri"/>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100" dirty="0" smtClean="0">
                <a:solidFill>
                  <a:srgbClr val="161616"/>
                </a:solidFill>
                <a:latin typeface="Calibri"/>
                <a:ea typeface="+mn-ea"/>
                <a:cs typeface="Calibri"/>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100" dirty="0">
                <a:solidFill>
                  <a:srgbClr val="161616"/>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600"/>
              </a:spcBef>
            </a:pPr>
            <a:r>
              <a:rPr lang="en-US" sz="1700" dirty="0"/>
              <a:t>Spark-NLP against itself</a:t>
            </a:r>
          </a:p>
          <a:p>
            <a:pPr>
              <a:lnSpc>
                <a:spcPct val="100000"/>
              </a:lnSpc>
              <a:spcBef>
                <a:spcPts val="600"/>
              </a:spcBef>
            </a:pPr>
            <a:r>
              <a:rPr lang="en-US" sz="1700" dirty="0"/>
              <a:t>2.5x speedup with a 4-node cluster</a:t>
            </a:r>
          </a:p>
          <a:p>
            <a:pPr>
              <a:lnSpc>
                <a:spcPct val="100000"/>
              </a:lnSpc>
              <a:spcBef>
                <a:spcPts val="600"/>
              </a:spcBef>
            </a:pPr>
            <a:r>
              <a:rPr lang="en-US" sz="1700" dirty="0"/>
              <a:t>Zero code changes</a:t>
            </a:r>
          </a:p>
          <a:p>
            <a:pPr>
              <a:lnSpc>
                <a:spcPct val="100000"/>
              </a:lnSpc>
              <a:spcBef>
                <a:spcPts val="600"/>
              </a:spcBef>
            </a:pPr>
            <a:r>
              <a:rPr lang="en-US" sz="1700" dirty="0"/>
              <a:t>Spark scales as Spark does: </a:t>
            </a:r>
            <a:br>
              <a:rPr lang="en-US" sz="1700" dirty="0"/>
            </a:br>
            <a:r>
              <a:rPr lang="en-US" sz="1700" b="1" dirty="0"/>
              <a:t>1 to 3 orders of magnitude faster </a:t>
            </a:r>
            <a:r>
              <a:rPr lang="en-US" sz="1700" dirty="0"/>
              <a:t>depending on cluster setup</a:t>
            </a:r>
          </a:p>
          <a:p>
            <a:pPr>
              <a:lnSpc>
                <a:spcPct val="100000"/>
              </a:lnSpc>
              <a:spcBef>
                <a:spcPts val="600"/>
              </a:spcBef>
            </a:pPr>
            <a:r>
              <a:rPr lang="en-US" sz="1700" dirty="0"/>
              <a:t>Not compares to </a:t>
            </a:r>
            <a:r>
              <a:rPr lang="en-US" sz="1700" dirty="0" err="1"/>
              <a:t>spaCy</a:t>
            </a:r>
            <a:r>
              <a:rPr lang="en-US" sz="1700" dirty="0"/>
              <a:t>, since it cannot leverage a cluster</a:t>
            </a:r>
          </a:p>
        </p:txBody>
      </p:sp>
      <p:pic>
        <p:nvPicPr>
          <p:cNvPr id="6" name="image8.png">
            <a:extLst>
              <a:ext uri="{FF2B5EF4-FFF2-40B4-BE49-F238E27FC236}">
                <a16:creationId xmlns:a16="http://schemas.microsoft.com/office/drawing/2014/main" id="{ABDE20DA-ACE8-4EF6-8809-4CFB25CE331C}"/>
              </a:ext>
            </a:extLst>
          </p:cNvPr>
          <p:cNvPicPr/>
          <p:nvPr/>
        </p:nvPicPr>
        <p:blipFill rotWithShape="1">
          <a:blip r:embed="rId2">
            <a:lum/>
            <a:alphaModFix/>
            <a:extLst>
              <a:ext uri="{28A0092B-C50C-407E-A947-70E740481C1C}">
                <a14:useLocalDpi xmlns:a14="http://schemas.microsoft.com/office/drawing/2010/main" val="0"/>
              </a:ext>
            </a:extLst>
          </a:blip>
          <a:srcRect r="12786"/>
          <a:stretch/>
        </p:blipFill>
        <p:spPr>
          <a:xfrm>
            <a:off x="4016963" y="955040"/>
            <a:ext cx="5022534" cy="3233420"/>
          </a:xfrm>
          <a:prstGeom prst="rect">
            <a:avLst/>
          </a:prstGeom>
          <a:noFill/>
          <a:ln>
            <a:noFill/>
            <a:prstDash/>
          </a:ln>
        </p:spPr>
      </p:pic>
    </p:spTree>
    <p:extLst>
      <p:ext uri="{BB962C8B-B14F-4D97-AF65-F5344CB8AC3E}">
        <p14:creationId xmlns:p14="http://schemas.microsoft.com/office/powerpoint/2010/main" val="25879050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solidFill>
                  <a:schemeClr val="accent2">
                    <a:lumMod val="50000"/>
                  </a:schemeClr>
                </a:solidFill>
              </a:rPr>
              <a:t>Notebook:</a:t>
            </a:r>
          </a:p>
        </p:txBody>
      </p:sp>
      <p:sp>
        <p:nvSpPr>
          <p:cNvPr id="2" name="Content Placeholder 1"/>
          <p:cNvSpPr>
            <a:spLocks noGrp="1"/>
          </p:cNvSpPr>
          <p:nvPr>
            <p:ph idx="1"/>
          </p:nvPr>
        </p:nvSpPr>
        <p:spPr>
          <a:xfrm>
            <a:off x="374700" y="2058700"/>
            <a:ext cx="8438322" cy="987008"/>
          </a:xfrm>
        </p:spPr>
        <p:txBody>
          <a:bodyPr>
            <a:normAutofit/>
          </a:bodyPr>
          <a:lstStyle/>
          <a:p>
            <a:pPr marL="0" indent="0" algn="ctr">
              <a:lnSpc>
                <a:spcPct val="150000"/>
              </a:lnSpc>
              <a:buNone/>
            </a:pPr>
            <a:r>
              <a:rPr lang="en-US" sz="3600" cap="all" dirty="0">
                <a:solidFill>
                  <a:schemeClr val="tx1"/>
                </a:solidFill>
                <a:ea typeface="+mj-ea"/>
              </a:rPr>
              <a:t>Introducing </a:t>
            </a:r>
            <a:r>
              <a:rPr lang="en-US" sz="3600" cap="all" dirty="0" err="1">
                <a:solidFill>
                  <a:schemeClr val="tx1"/>
                </a:solidFill>
                <a:ea typeface="+mj-ea"/>
              </a:rPr>
              <a:t>spaRk</a:t>
            </a:r>
            <a:r>
              <a:rPr lang="en-US" sz="3600" cap="all" dirty="0">
                <a:solidFill>
                  <a:schemeClr val="tx1"/>
                </a:solidFill>
                <a:ea typeface="+mj-ea"/>
              </a:rPr>
              <a:t> nlp</a:t>
            </a:r>
          </a:p>
        </p:txBody>
      </p:sp>
    </p:spTree>
    <p:extLst>
      <p:ext uri="{BB962C8B-B14F-4D97-AF65-F5344CB8AC3E}">
        <p14:creationId xmlns:p14="http://schemas.microsoft.com/office/powerpoint/2010/main" val="411531724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solidFill>
                  <a:schemeClr val="accent2">
                    <a:lumMod val="50000"/>
                  </a:schemeClr>
                </a:solidFill>
              </a:rPr>
              <a:t>Notebook:</a:t>
            </a:r>
          </a:p>
        </p:txBody>
      </p:sp>
      <p:sp>
        <p:nvSpPr>
          <p:cNvPr id="2" name="Content Placeholder 1"/>
          <p:cNvSpPr>
            <a:spLocks noGrp="1"/>
          </p:cNvSpPr>
          <p:nvPr>
            <p:ph idx="1"/>
          </p:nvPr>
        </p:nvSpPr>
        <p:spPr>
          <a:xfrm>
            <a:off x="374700" y="2058700"/>
            <a:ext cx="8438322" cy="987008"/>
          </a:xfrm>
        </p:spPr>
        <p:txBody>
          <a:bodyPr>
            <a:normAutofit/>
          </a:bodyPr>
          <a:lstStyle/>
          <a:p>
            <a:pPr marL="0" indent="0" algn="ctr">
              <a:lnSpc>
                <a:spcPct val="150000"/>
              </a:lnSpc>
              <a:buNone/>
            </a:pPr>
            <a:r>
              <a:rPr lang="en-US" sz="3600" cap="all" dirty="0">
                <a:solidFill>
                  <a:schemeClr val="tx1"/>
                </a:solidFill>
                <a:ea typeface="+mj-ea"/>
              </a:rPr>
              <a:t>Nlp &amp; ml pipelines</a:t>
            </a:r>
          </a:p>
        </p:txBody>
      </p:sp>
    </p:spTree>
    <p:extLst>
      <p:ext uri="{BB962C8B-B14F-4D97-AF65-F5344CB8AC3E}">
        <p14:creationId xmlns:p14="http://schemas.microsoft.com/office/powerpoint/2010/main" val="132663815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t>ML &amp; NLP: Common misconceptions</a:t>
            </a:r>
          </a:p>
        </p:txBody>
      </p:sp>
      <p:sp>
        <p:nvSpPr>
          <p:cNvPr id="2" name="Content Placeholder 1"/>
          <p:cNvSpPr>
            <a:spLocks noGrp="1"/>
          </p:cNvSpPr>
          <p:nvPr>
            <p:ph idx="1"/>
          </p:nvPr>
        </p:nvSpPr>
        <p:spPr>
          <a:xfrm>
            <a:off x="457200" y="999875"/>
            <a:ext cx="8438322" cy="4059142"/>
          </a:xfrm>
        </p:spPr>
        <p:txBody>
          <a:bodyPr>
            <a:normAutofit/>
          </a:bodyPr>
          <a:lstStyle/>
          <a:p>
            <a:pPr>
              <a:lnSpc>
                <a:spcPct val="100000"/>
              </a:lnSpc>
              <a:spcBef>
                <a:spcPts val="600"/>
              </a:spcBef>
            </a:pPr>
            <a:r>
              <a:rPr lang="en-US" sz="2400" dirty="0"/>
              <a:t>I can keep my NLP and ML pipelines separate</a:t>
            </a:r>
          </a:p>
          <a:p>
            <a:pPr marL="915988" lvl="1" indent="-457200">
              <a:lnSpc>
                <a:spcPct val="100000"/>
              </a:lnSpc>
              <a:buFont typeface="+mj-lt"/>
              <a:buAutoNum type="arabicPeriod"/>
            </a:pPr>
            <a:r>
              <a:rPr lang="en-US" sz="2200" dirty="0"/>
              <a:t>So, can I just store the NLP output, then iterate with ML?</a:t>
            </a:r>
          </a:p>
          <a:p>
            <a:pPr marL="915988" lvl="1" indent="-457200">
              <a:lnSpc>
                <a:spcPct val="100000"/>
              </a:lnSpc>
              <a:buFont typeface="+mj-lt"/>
              <a:buAutoNum type="arabicPeriod"/>
            </a:pPr>
            <a:r>
              <a:rPr lang="en-US" sz="2200" dirty="0"/>
              <a:t>No. Feature engineering is part of your ML pipeline</a:t>
            </a:r>
          </a:p>
          <a:p>
            <a:pPr>
              <a:lnSpc>
                <a:spcPct val="100000"/>
              </a:lnSpc>
              <a:spcBef>
                <a:spcPts val="600"/>
              </a:spcBef>
            </a:pPr>
            <a:r>
              <a:rPr lang="en-US" sz="2400" dirty="0"/>
              <a:t>An NLP library needs its own model training code</a:t>
            </a:r>
          </a:p>
          <a:p>
            <a:pPr marL="915988" lvl="1" indent="-457200">
              <a:lnSpc>
                <a:spcPct val="100000"/>
              </a:lnSpc>
              <a:buFont typeface="+mj-lt"/>
              <a:buAutoNum type="arabicPeriod"/>
            </a:pPr>
            <a:r>
              <a:rPr lang="en-US" sz="2200" dirty="0"/>
              <a:t>So, should it implement its own ML algorithms?</a:t>
            </a:r>
          </a:p>
          <a:p>
            <a:pPr marL="915988" lvl="1" indent="-457200">
              <a:lnSpc>
                <a:spcPct val="100000"/>
              </a:lnSpc>
              <a:buFont typeface="+mj-lt"/>
              <a:buAutoNum type="arabicPeriod"/>
            </a:pPr>
            <a:r>
              <a:rPr lang="en-US" sz="2200" dirty="0"/>
              <a:t>No. The world doesn’t need another KNN / W2V / CRF</a:t>
            </a:r>
          </a:p>
          <a:p>
            <a:pPr>
              <a:lnSpc>
                <a:spcPct val="100000"/>
              </a:lnSpc>
              <a:spcBef>
                <a:spcPts val="600"/>
              </a:spcBef>
            </a:pPr>
            <a:r>
              <a:rPr lang="en-US" sz="2400" dirty="0"/>
              <a:t>I don’t need to train, because libraries come with models</a:t>
            </a:r>
          </a:p>
          <a:p>
            <a:pPr marL="915988" lvl="1" indent="-457200">
              <a:lnSpc>
                <a:spcPct val="100000"/>
              </a:lnSpc>
              <a:buFont typeface="+mj-lt"/>
              <a:buAutoNum type="arabicPeriod"/>
            </a:pPr>
            <a:r>
              <a:rPr lang="en-US" sz="2200" dirty="0"/>
              <a:t>So, can I just reuse the models that came with my library?</a:t>
            </a:r>
          </a:p>
          <a:p>
            <a:pPr marL="915988" lvl="1" indent="-457200">
              <a:lnSpc>
                <a:spcPct val="100000"/>
              </a:lnSpc>
              <a:buFont typeface="+mj-lt"/>
              <a:buAutoNum type="arabicPeriod"/>
            </a:pPr>
            <a:r>
              <a:rPr lang="en-US" sz="2200" dirty="0"/>
              <a:t>No, in most cases. NLP is medium- &amp; domain-specific</a:t>
            </a:r>
          </a:p>
        </p:txBody>
      </p:sp>
    </p:spTree>
    <p:extLst>
      <p:ext uri="{BB962C8B-B14F-4D97-AF65-F5344CB8AC3E}">
        <p14:creationId xmlns:p14="http://schemas.microsoft.com/office/powerpoint/2010/main" val="16338233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Named entity recognition</a:t>
            </a:r>
          </a:p>
        </p:txBody>
      </p:sp>
      <p:pic>
        <p:nvPicPr>
          <p:cNvPr id="2" name="Picture 1">
            <a:extLst>
              <a:ext uri="{FF2B5EF4-FFF2-40B4-BE49-F238E27FC236}">
                <a16:creationId xmlns:a16="http://schemas.microsoft.com/office/drawing/2014/main" id="{A293C0BE-AFB0-47E3-BCB4-A96FC5BDC09F}"/>
              </a:ext>
            </a:extLst>
          </p:cNvPr>
          <p:cNvPicPr>
            <a:picLocks noChangeAspect="1"/>
          </p:cNvPicPr>
          <p:nvPr/>
        </p:nvPicPr>
        <p:blipFill rotWithShape="1">
          <a:blip r:embed="rId3"/>
          <a:srcRect l="13900" t="44444" r="56640" b="48562"/>
          <a:stretch/>
        </p:blipFill>
        <p:spPr>
          <a:xfrm>
            <a:off x="1260791" y="1064302"/>
            <a:ext cx="6622417" cy="884420"/>
          </a:xfrm>
          <a:prstGeom prst="rect">
            <a:avLst/>
          </a:prstGeom>
        </p:spPr>
      </p:pic>
      <p:pic>
        <p:nvPicPr>
          <p:cNvPr id="13314" name="Picture 2" descr="https://www.dropbox.com/s/jrx7a906e9ysyek/Screenshot%202017-09-11%2014.46.47.png?raw=1">
            <a:extLst>
              <a:ext uri="{FF2B5EF4-FFF2-40B4-BE49-F238E27FC236}">
                <a16:creationId xmlns:a16="http://schemas.microsoft.com/office/drawing/2014/main" id="{0817F95C-1517-430A-804A-2DBE5EFEB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095" y="2184130"/>
            <a:ext cx="6032785" cy="262153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B5A1FD-266C-4BA4-BF45-8C1A9BFD70DD}"/>
              </a:ext>
            </a:extLst>
          </p:cNvPr>
          <p:cNvSpPr txBox="1"/>
          <p:nvPr/>
        </p:nvSpPr>
        <p:spPr>
          <a:xfrm>
            <a:off x="1648658" y="4804946"/>
            <a:ext cx="5493657" cy="276999"/>
          </a:xfrm>
          <a:prstGeom prst="rect">
            <a:avLst/>
          </a:prstGeom>
          <a:noFill/>
        </p:spPr>
        <p:txBody>
          <a:bodyPr wrap="square" rtlCol="0">
            <a:spAutoFit/>
          </a:bodyPr>
          <a:lstStyle/>
          <a:p>
            <a:pPr algn="ctr"/>
            <a:r>
              <a:rPr lang="en-US" sz="1200" dirty="0"/>
              <a:t>From Sutton &amp; McCallum’s </a:t>
            </a:r>
            <a:r>
              <a:rPr lang="en-US" sz="1200" u="sng" dirty="0">
                <a:hlinkClick r:id="rId5"/>
              </a:rPr>
              <a:t>An Introduction to Conditional Random Fields</a:t>
            </a:r>
            <a:r>
              <a:rPr lang="en-US" sz="1200" dirty="0"/>
              <a:t>.</a:t>
            </a:r>
            <a:endParaRPr lang="en-US" sz="1050" dirty="0"/>
          </a:p>
        </p:txBody>
      </p:sp>
    </p:spTree>
    <p:extLst>
      <p:ext uri="{BB962C8B-B14F-4D97-AF65-F5344CB8AC3E}">
        <p14:creationId xmlns:p14="http://schemas.microsoft.com/office/powerpoint/2010/main" val="39283887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907765"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FROM CRF TO deep learning (and back)</a:t>
            </a:r>
          </a:p>
        </p:txBody>
      </p:sp>
      <p:sp>
        <p:nvSpPr>
          <p:cNvPr id="10" name="TextBox 9">
            <a:extLst>
              <a:ext uri="{FF2B5EF4-FFF2-40B4-BE49-F238E27FC236}">
                <a16:creationId xmlns:a16="http://schemas.microsoft.com/office/drawing/2014/main" id="{B6B5A1FD-266C-4BA4-BF45-8C1A9BFD70DD}"/>
              </a:ext>
            </a:extLst>
          </p:cNvPr>
          <p:cNvSpPr txBox="1"/>
          <p:nvPr/>
        </p:nvSpPr>
        <p:spPr>
          <a:xfrm>
            <a:off x="1648658" y="4804946"/>
            <a:ext cx="5493657" cy="276999"/>
          </a:xfrm>
          <a:prstGeom prst="rect">
            <a:avLst/>
          </a:prstGeom>
          <a:noFill/>
        </p:spPr>
        <p:txBody>
          <a:bodyPr wrap="square" rtlCol="0">
            <a:spAutoFit/>
          </a:bodyPr>
          <a:lstStyle/>
          <a:p>
            <a:pPr algn="ctr"/>
            <a:r>
              <a:rPr lang="en-US" sz="1200" dirty="0"/>
              <a:t>From Yves </a:t>
            </a:r>
            <a:r>
              <a:rPr lang="en-US" sz="1200" dirty="0" err="1"/>
              <a:t>Peirsman’s</a:t>
            </a:r>
            <a:r>
              <a:rPr lang="en-US" sz="1200" dirty="0"/>
              <a:t> </a:t>
            </a:r>
            <a:r>
              <a:rPr lang="en-US" sz="1200" dirty="0">
                <a:hlinkClick r:id="rId3"/>
              </a:rPr>
              <a:t>Named Entity Recognition and the Road to Deep Learning</a:t>
            </a:r>
            <a:endParaRPr lang="en-US" sz="1050" dirty="0"/>
          </a:p>
        </p:txBody>
      </p:sp>
      <p:sp>
        <p:nvSpPr>
          <p:cNvPr id="3" name="TextBox 2">
            <a:extLst>
              <a:ext uri="{FF2B5EF4-FFF2-40B4-BE49-F238E27FC236}">
                <a16:creationId xmlns:a16="http://schemas.microsoft.com/office/drawing/2014/main" id="{BFAD1107-4B78-4F7E-9E2E-E64BB3E6CD35}"/>
              </a:ext>
            </a:extLst>
          </p:cNvPr>
          <p:cNvSpPr txBox="1"/>
          <p:nvPr/>
        </p:nvSpPr>
        <p:spPr>
          <a:xfrm>
            <a:off x="4622800" y="1210674"/>
            <a:ext cx="3940629" cy="3416320"/>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4"/>
              </a:rPr>
              <a:t>CoNLL-2003 shared task dataset</a:t>
            </a:r>
            <a:endParaRPr lang="en-US" dirty="0"/>
          </a:p>
          <a:p>
            <a:pPr marL="285750" indent="-285750">
              <a:buFont typeface="Arial" panose="020B0604020202020204" pitchFamily="34" charset="0"/>
              <a:buChar char="•"/>
            </a:pPr>
            <a:r>
              <a:rPr lang="en-US" dirty="0">
                <a:hlinkClick r:id="rId5"/>
              </a:rPr>
              <a:t>CRF++</a:t>
            </a:r>
            <a:r>
              <a:rPr lang="en-US" dirty="0"/>
              <a:t> Implementation</a:t>
            </a:r>
          </a:p>
          <a:p>
            <a:pPr marL="285750" indent="-285750">
              <a:buFont typeface="Arial" panose="020B0604020202020204" pitchFamily="34" charset="0"/>
              <a:buChar char="•"/>
            </a:pPr>
            <a:r>
              <a:rPr lang="en-US" dirty="0"/>
              <a:t>Feature engineering:</a:t>
            </a:r>
          </a:p>
          <a:p>
            <a:pPr marL="742950" lvl="1" indent="-285750">
              <a:buFont typeface="Arial" panose="020B0604020202020204" pitchFamily="34" charset="0"/>
              <a:buChar char="•"/>
            </a:pPr>
            <a:r>
              <a:rPr lang="en-US" dirty="0"/>
              <a:t>the token itself</a:t>
            </a:r>
          </a:p>
          <a:p>
            <a:pPr marL="742950" lvl="1" indent="-285750">
              <a:buFont typeface="Arial" panose="020B0604020202020204" pitchFamily="34" charset="0"/>
              <a:buChar char="•"/>
            </a:pPr>
            <a:r>
              <a:rPr lang="en-US" dirty="0"/>
              <a:t>Its Bigram &amp; trigram</a:t>
            </a:r>
          </a:p>
          <a:p>
            <a:pPr marL="742950" lvl="1" indent="-285750">
              <a:buFont typeface="Arial" panose="020B0604020202020204" pitchFamily="34" charset="0"/>
              <a:buChar char="•"/>
            </a:pPr>
            <a:r>
              <a:rPr lang="en-US" dirty="0"/>
              <a:t>Their prefix &amp; suffix</a:t>
            </a:r>
          </a:p>
          <a:p>
            <a:pPr marL="742950" lvl="1" indent="-285750">
              <a:buFont typeface="Arial" panose="020B0604020202020204" pitchFamily="34" charset="0"/>
              <a:buChar char="•"/>
            </a:pPr>
            <a:r>
              <a:rPr lang="en-US" dirty="0"/>
              <a:t>Its part of speech</a:t>
            </a:r>
          </a:p>
          <a:p>
            <a:pPr marL="742950" lvl="1" indent="-285750">
              <a:buFont typeface="Arial" panose="020B0604020202020204" pitchFamily="34" charset="0"/>
              <a:buChar char="•"/>
            </a:pPr>
            <a:r>
              <a:rPr lang="en-US" dirty="0"/>
              <a:t>Its chunk type</a:t>
            </a:r>
          </a:p>
          <a:p>
            <a:pPr marL="742950" lvl="1" indent="-285750">
              <a:buFont typeface="Arial" panose="020B0604020202020204" pitchFamily="34" charset="0"/>
              <a:buChar char="•"/>
            </a:pPr>
            <a:r>
              <a:rPr lang="en-US" dirty="0"/>
              <a:t>Does it start with a capital?</a:t>
            </a:r>
          </a:p>
          <a:p>
            <a:pPr marL="742950" lvl="1" indent="-285750">
              <a:buFont typeface="Arial" panose="020B0604020202020204" pitchFamily="34" charset="0"/>
              <a:buChar char="•"/>
            </a:pPr>
            <a:r>
              <a:rPr lang="en-US" dirty="0"/>
              <a:t>Is it uppercase?</a:t>
            </a:r>
          </a:p>
          <a:p>
            <a:pPr marL="742950" lvl="1" indent="-285750">
              <a:buFont typeface="Arial" panose="020B0604020202020204" pitchFamily="34" charset="0"/>
              <a:buChar char="•"/>
            </a:pPr>
            <a:r>
              <a:rPr lang="en-US" dirty="0"/>
              <a:t>Is it a digit?</a:t>
            </a:r>
          </a:p>
          <a:p>
            <a:pPr marL="742950" lvl="1" indent="-285750">
              <a:buFont typeface="Arial" panose="020B0604020202020204" pitchFamily="34" charset="0"/>
              <a:buChar char="•"/>
            </a:pPr>
            <a:r>
              <a:rPr lang="en-US" dirty="0"/>
              <a:t>Surrounding context words</a:t>
            </a:r>
          </a:p>
        </p:txBody>
      </p:sp>
      <p:sp>
        <p:nvSpPr>
          <p:cNvPr id="7" name="TextBox 6">
            <a:extLst>
              <a:ext uri="{FF2B5EF4-FFF2-40B4-BE49-F238E27FC236}">
                <a16:creationId xmlns:a16="http://schemas.microsoft.com/office/drawing/2014/main" id="{36FC246C-EB12-48FB-B38E-933E4D57104D}"/>
              </a:ext>
            </a:extLst>
          </p:cNvPr>
          <p:cNvSpPr txBox="1"/>
          <p:nvPr/>
        </p:nvSpPr>
        <p:spPr>
          <a:xfrm>
            <a:off x="1825171" y="663391"/>
            <a:ext cx="5493657" cy="369332"/>
          </a:xfrm>
          <a:prstGeom prst="rect">
            <a:avLst/>
          </a:prstGeom>
          <a:noFill/>
        </p:spPr>
        <p:txBody>
          <a:bodyPr wrap="square" rtlCol="0">
            <a:spAutoFit/>
          </a:bodyPr>
          <a:lstStyle/>
          <a:p>
            <a:pPr algn="ctr"/>
            <a:r>
              <a:rPr lang="en-US" dirty="0">
                <a:solidFill>
                  <a:schemeClr val="accent2">
                    <a:lumMod val="50000"/>
                  </a:schemeClr>
                </a:solidFill>
              </a:rPr>
              <a:t>Starting Point: “Classic” machine learning approach</a:t>
            </a:r>
            <a:endParaRPr lang="en-US" sz="1400" dirty="0">
              <a:solidFill>
                <a:schemeClr val="accent2">
                  <a:lumMod val="50000"/>
                </a:schemeClr>
              </a:solidFill>
            </a:endParaRPr>
          </a:p>
        </p:txBody>
      </p:sp>
      <p:sp>
        <p:nvSpPr>
          <p:cNvPr id="4" name="Oval 3">
            <a:extLst>
              <a:ext uri="{FF2B5EF4-FFF2-40B4-BE49-F238E27FC236}">
                <a16:creationId xmlns:a16="http://schemas.microsoft.com/office/drawing/2014/main" id="{DFA0DD41-E7F7-47DD-8AAA-D903EB62281B}"/>
              </a:ext>
            </a:extLst>
          </p:cNvPr>
          <p:cNvSpPr/>
          <p:nvPr/>
        </p:nvSpPr>
        <p:spPr>
          <a:xfrm>
            <a:off x="1458686" y="2387599"/>
            <a:ext cx="1930400" cy="12772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dirty="0"/>
              <a:t>81.15%</a:t>
            </a:r>
          </a:p>
          <a:p>
            <a:pPr algn="ctr">
              <a:lnSpc>
                <a:spcPct val="150000"/>
              </a:lnSpc>
            </a:pPr>
            <a:r>
              <a:rPr lang="en-US" sz="1400" dirty="0"/>
              <a:t>F-score</a:t>
            </a:r>
          </a:p>
        </p:txBody>
      </p:sp>
    </p:spTree>
    <p:extLst>
      <p:ext uri="{BB962C8B-B14F-4D97-AF65-F5344CB8AC3E}">
        <p14:creationId xmlns:p14="http://schemas.microsoft.com/office/powerpoint/2010/main" val="1820975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907765"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CRF + WORD embeddings</a:t>
            </a:r>
          </a:p>
        </p:txBody>
      </p:sp>
      <p:sp>
        <p:nvSpPr>
          <p:cNvPr id="10" name="TextBox 9">
            <a:extLst>
              <a:ext uri="{FF2B5EF4-FFF2-40B4-BE49-F238E27FC236}">
                <a16:creationId xmlns:a16="http://schemas.microsoft.com/office/drawing/2014/main" id="{B6B5A1FD-266C-4BA4-BF45-8C1A9BFD70DD}"/>
              </a:ext>
            </a:extLst>
          </p:cNvPr>
          <p:cNvSpPr txBox="1"/>
          <p:nvPr/>
        </p:nvSpPr>
        <p:spPr>
          <a:xfrm>
            <a:off x="1648658" y="4804946"/>
            <a:ext cx="5493657" cy="276999"/>
          </a:xfrm>
          <a:prstGeom prst="rect">
            <a:avLst/>
          </a:prstGeom>
          <a:noFill/>
        </p:spPr>
        <p:txBody>
          <a:bodyPr wrap="square" rtlCol="0">
            <a:spAutoFit/>
          </a:bodyPr>
          <a:lstStyle/>
          <a:p>
            <a:pPr algn="ctr"/>
            <a:r>
              <a:rPr lang="en-US" sz="1200" dirty="0"/>
              <a:t>From Yves </a:t>
            </a:r>
            <a:r>
              <a:rPr lang="en-US" sz="1200" dirty="0" err="1"/>
              <a:t>Peirsman’s</a:t>
            </a:r>
            <a:r>
              <a:rPr lang="en-US" sz="1200" dirty="0"/>
              <a:t> </a:t>
            </a:r>
            <a:r>
              <a:rPr lang="en-US" sz="1200" dirty="0">
                <a:hlinkClick r:id="rId3"/>
              </a:rPr>
              <a:t>Named Entity Recognition and the Road to Deep Learning</a:t>
            </a:r>
            <a:endParaRPr lang="en-US" sz="1050" dirty="0"/>
          </a:p>
        </p:txBody>
      </p:sp>
      <p:sp>
        <p:nvSpPr>
          <p:cNvPr id="7" name="TextBox 6">
            <a:extLst>
              <a:ext uri="{FF2B5EF4-FFF2-40B4-BE49-F238E27FC236}">
                <a16:creationId xmlns:a16="http://schemas.microsoft.com/office/drawing/2014/main" id="{36FC246C-EB12-48FB-B38E-933E4D57104D}"/>
              </a:ext>
            </a:extLst>
          </p:cNvPr>
          <p:cNvSpPr txBox="1"/>
          <p:nvPr/>
        </p:nvSpPr>
        <p:spPr>
          <a:xfrm>
            <a:off x="246744" y="663391"/>
            <a:ext cx="8469086" cy="369332"/>
          </a:xfrm>
          <a:prstGeom prst="rect">
            <a:avLst/>
          </a:prstGeom>
          <a:noFill/>
        </p:spPr>
        <p:txBody>
          <a:bodyPr wrap="square" rtlCol="0">
            <a:spAutoFit/>
          </a:bodyPr>
          <a:lstStyle/>
          <a:p>
            <a:pPr algn="ctr"/>
            <a:r>
              <a:rPr lang="en-US" dirty="0">
                <a:solidFill>
                  <a:schemeClr val="accent2">
                    <a:lumMod val="50000"/>
                  </a:schemeClr>
                </a:solidFill>
              </a:rPr>
              <a:t>Replacing curated dictionaries with embeddings to model semantic similarity</a:t>
            </a:r>
            <a:endParaRPr lang="en-US" sz="1400" dirty="0">
              <a:solidFill>
                <a:schemeClr val="accent2">
                  <a:lumMod val="50000"/>
                </a:schemeClr>
              </a:solidFill>
            </a:endParaRPr>
          </a:p>
        </p:txBody>
      </p:sp>
      <p:sp>
        <p:nvSpPr>
          <p:cNvPr id="4" name="Oval 3">
            <a:extLst>
              <a:ext uri="{FF2B5EF4-FFF2-40B4-BE49-F238E27FC236}">
                <a16:creationId xmlns:a16="http://schemas.microsoft.com/office/drawing/2014/main" id="{DFA0DD41-E7F7-47DD-8AAA-D903EB62281B}"/>
              </a:ext>
            </a:extLst>
          </p:cNvPr>
          <p:cNvSpPr/>
          <p:nvPr/>
        </p:nvSpPr>
        <p:spPr>
          <a:xfrm>
            <a:off x="1458686" y="2387599"/>
            <a:ext cx="1930400" cy="12772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dirty="0"/>
              <a:t>84.9%</a:t>
            </a:r>
          </a:p>
          <a:p>
            <a:pPr algn="ctr">
              <a:lnSpc>
                <a:spcPct val="150000"/>
              </a:lnSpc>
            </a:pPr>
            <a:r>
              <a:rPr lang="en-US" sz="1400" dirty="0"/>
              <a:t>F-score</a:t>
            </a:r>
          </a:p>
        </p:txBody>
      </p:sp>
      <p:pic>
        <p:nvPicPr>
          <p:cNvPr id="14338" name="Picture 2" descr="https://www.dropbox.com/s/umrhocphinsh518/Screenshot%202017-09-11%2015.04.12.png?raw=1">
            <a:extLst>
              <a:ext uri="{FF2B5EF4-FFF2-40B4-BE49-F238E27FC236}">
                <a16:creationId xmlns:a16="http://schemas.microsoft.com/office/drawing/2014/main" id="{AB63BE14-7F37-4D06-8F19-C6A1855649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54" r="16275"/>
          <a:stretch/>
        </p:blipFill>
        <p:spPr bwMode="auto">
          <a:xfrm>
            <a:off x="4395451" y="1198699"/>
            <a:ext cx="4174760" cy="365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4821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907765"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FORGET CRF. Let’s use an </a:t>
            </a:r>
            <a:r>
              <a:rPr lang="en-US" dirty="0" err="1">
                <a:solidFill>
                  <a:schemeClr val="accent2">
                    <a:lumMod val="50000"/>
                  </a:schemeClr>
                </a:solidFill>
              </a:rPr>
              <a:t>lstm</a:t>
            </a:r>
            <a:r>
              <a:rPr lang="en-US" dirty="0">
                <a:solidFill>
                  <a:schemeClr val="accent2">
                    <a:lumMod val="50000"/>
                  </a:schemeClr>
                </a:solidFill>
              </a:rPr>
              <a:t> network</a:t>
            </a:r>
          </a:p>
        </p:txBody>
      </p:sp>
      <p:sp>
        <p:nvSpPr>
          <p:cNvPr id="10" name="TextBox 9">
            <a:extLst>
              <a:ext uri="{FF2B5EF4-FFF2-40B4-BE49-F238E27FC236}">
                <a16:creationId xmlns:a16="http://schemas.microsoft.com/office/drawing/2014/main" id="{B6B5A1FD-266C-4BA4-BF45-8C1A9BFD70DD}"/>
              </a:ext>
            </a:extLst>
          </p:cNvPr>
          <p:cNvSpPr txBox="1"/>
          <p:nvPr/>
        </p:nvSpPr>
        <p:spPr>
          <a:xfrm>
            <a:off x="1648658" y="4804946"/>
            <a:ext cx="5493657" cy="276999"/>
          </a:xfrm>
          <a:prstGeom prst="rect">
            <a:avLst/>
          </a:prstGeom>
          <a:noFill/>
        </p:spPr>
        <p:txBody>
          <a:bodyPr wrap="square" rtlCol="0">
            <a:spAutoFit/>
          </a:bodyPr>
          <a:lstStyle/>
          <a:p>
            <a:pPr algn="ctr"/>
            <a:r>
              <a:rPr lang="en-US" sz="1200" dirty="0"/>
              <a:t>From Yves </a:t>
            </a:r>
            <a:r>
              <a:rPr lang="en-US" sz="1200" dirty="0" err="1"/>
              <a:t>Peirsman’s</a:t>
            </a:r>
            <a:r>
              <a:rPr lang="en-US" sz="1200" dirty="0"/>
              <a:t> </a:t>
            </a:r>
            <a:r>
              <a:rPr lang="en-US" sz="1200" dirty="0">
                <a:hlinkClick r:id="rId3"/>
              </a:rPr>
              <a:t>Named Entity Recognition and the Road to Deep Learning</a:t>
            </a:r>
            <a:endParaRPr lang="en-US" sz="1050" dirty="0"/>
          </a:p>
        </p:txBody>
      </p:sp>
      <p:sp>
        <p:nvSpPr>
          <p:cNvPr id="7" name="TextBox 6">
            <a:extLst>
              <a:ext uri="{FF2B5EF4-FFF2-40B4-BE49-F238E27FC236}">
                <a16:creationId xmlns:a16="http://schemas.microsoft.com/office/drawing/2014/main" id="{36FC246C-EB12-48FB-B38E-933E4D57104D}"/>
              </a:ext>
            </a:extLst>
          </p:cNvPr>
          <p:cNvSpPr txBox="1"/>
          <p:nvPr/>
        </p:nvSpPr>
        <p:spPr>
          <a:xfrm>
            <a:off x="246744" y="663391"/>
            <a:ext cx="8469086" cy="369332"/>
          </a:xfrm>
          <a:prstGeom prst="rect">
            <a:avLst/>
          </a:prstGeom>
          <a:noFill/>
        </p:spPr>
        <p:txBody>
          <a:bodyPr wrap="square" rtlCol="0">
            <a:spAutoFit/>
          </a:bodyPr>
          <a:lstStyle/>
          <a:p>
            <a:pPr algn="ctr"/>
            <a:r>
              <a:rPr lang="en-US" dirty="0">
                <a:solidFill>
                  <a:schemeClr val="accent2">
                    <a:lumMod val="50000"/>
                  </a:schemeClr>
                </a:solidFill>
              </a:rPr>
              <a:t>An LSTM is a type of RNN, well suited for sequential data with long-term dependencies</a:t>
            </a:r>
            <a:endParaRPr lang="en-US" sz="1400" dirty="0">
              <a:solidFill>
                <a:schemeClr val="accent2">
                  <a:lumMod val="50000"/>
                </a:schemeClr>
              </a:solidFill>
            </a:endParaRPr>
          </a:p>
        </p:txBody>
      </p:sp>
      <p:sp>
        <p:nvSpPr>
          <p:cNvPr id="4" name="Oval 3">
            <a:extLst>
              <a:ext uri="{FF2B5EF4-FFF2-40B4-BE49-F238E27FC236}">
                <a16:creationId xmlns:a16="http://schemas.microsoft.com/office/drawing/2014/main" id="{DFA0DD41-E7F7-47DD-8AAA-D903EB62281B}"/>
              </a:ext>
            </a:extLst>
          </p:cNvPr>
          <p:cNvSpPr/>
          <p:nvPr/>
        </p:nvSpPr>
        <p:spPr>
          <a:xfrm>
            <a:off x="493486" y="1514838"/>
            <a:ext cx="1930400" cy="12772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dirty="0"/>
              <a:t>64.9%</a:t>
            </a:r>
          </a:p>
          <a:p>
            <a:pPr algn="ctr">
              <a:lnSpc>
                <a:spcPct val="150000"/>
              </a:lnSpc>
            </a:pPr>
            <a:r>
              <a:rPr lang="en-US" sz="1400" dirty="0"/>
              <a:t>LSTM F-score</a:t>
            </a:r>
          </a:p>
        </p:txBody>
      </p:sp>
      <p:pic>
        <p:nvPicPr>
          <p:cNvPr id="16386" name="Picture 2" descr="https://www.dropbox.com/s/o6d7uncab5s5aec/Screenshot%202017-09-12%2011.16.36.png?raw=1">
            <a:extLst>
              <a:ext uri="{FF2B5EF4-FFF2-40B4-BE49-F238E27FC236}">
                <a16:creationId xmlns:a16="http://schemas.microsoft.com/office/drawing/2014/main" id="{0D9B333E-FD93-4C95-90FE-93F2A3B80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5548" y="1433648"/>
            <a:ext cx="5988570" cy="2970372"/>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ECF904D4-BA0F-49E7-87E4-D1D1C167EBBE}"/>
              </a:ext>
            </a:extLst>
          </p:cNvPr>
          <p:cNvSpPr/>
          <p:nvPr/>
        </p:nvSpPr>
        <p:spPr>
          <a:xfrm>
            <a:off x="493486" y="3214434"/>
            <a:ext cx="1930400" cy="12772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dirty="0"/>
              <a:t>76.1%</a:t>
            </a:r>
          </a:p>
          <a:p>
            <a:pPr algn="ctr">
              <a:lnSpc>
                <a:spcPct val="150000"/>
              </a:lnSpc>
            </a:pPr>
            <a:r>
              <a:rPr lang="en-US" sz="1400" dirty="0" err="1"/>
              <a:t>biLSTM</a:t>
            </a:r>
            <a:r>
              <a:rPr lang="en-US" sz="1400" dirty="0"/>
              <a:t> F-score</a:t>
            </a:r>
          </a:p>
        </p:txBody>
      </p:sp>
    </p:spTree>
    <p:extLst>
      <p:ext uri="{BB962C8B-B14F-4D97-AF65-F5344CB8AC3E}">
        <p14:creationId xmlns:p14="http://schemas.microsoft.com/office/powerpoint/2010/main" val="19748670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solidFill>
                  <a:schemeClr val="accent2">
                    <a:lumMod val="50000"/>
                  </a:schemeClr>
                </a:solidFill>
              </a:rPr>
              <a:t>contents</a:t>
            </a:r>
          </a:p>
        </p:txBody>
      </p:sp>
      <p:sp>
        <p:nvSpPr>
          <p:cNvPr id="2" name="Content Placeholder 1"/>
          <p:cNvSpPr>
            <a:spLocks noGrp="1"/>
          </p:cNvSpPr>
          <p:nvPr>
            <p:ph idx="1"/>
          </p:nvPr>
        </p:nvSpPr>
        <p:spPr>
          <a:xfrm>
            <a:off x="457200" y="881662"/>
            <a:ext cx="8438322" cy="4157663"/>
          </a:xfrm>
        </p:spPr>
        <p:txBody>
          <a:bodyPr>
            <a:normAutofit/>
          </a:bodyPr>
          <a:lstStyle/>
          <a:p>
            <a:pPr marL="0" indent="0">
              <a:lnSpc>
                <a:spcPct val="150000"/>
              </a:lnSpc>
              <a:spcBef>
                <a:spcPts val="100"/>
              </a:spcBef>
              <a:spcAft>
                <a:spcPts val="100"/>
              </a:spcAft>
              <a:buNone/>
            </a:pPr>
            <a:r>
              <a:rPr lang="en-US" sz="2400" b="1" cap="all" dirty="0">
                <a:solidFill>
                  <a:schemeClr val="tx1"/>
                </a:solidFill>
                <a:ea typeface="+mj-ea"/>
              </a:rPr>
              <a:t>prologue: LANGUAGE UNDERSTANDING use cases</a:t>
            </a:r>
          </a:p>
          <a:p>
            <a:pPr marL="457200" indent="-457200">
              <a:lnSpc>
                <a:spcPct val="150000"/>
              </a:lnSpc>
              <a:spcBef>
                <a:spcPts val="100"/>
              </a:spcBef>
              <a:spcAft>
                <a:spcPts val="100"/>
              </a:spcAft>
              <a:buFont typeface="+mj-lt"/>
              <a:buAutoNum type="arabicPeriod"/>
            </a:pPr>
            <a:r>
              <a:rPr lang="en-US" sz="2400" cap="all" dirty="0">
                <a:solidFill>
                  <a:schemeClr val="tx1"/>
                </a:solidFill>
                <a:ea typeface="+mj-ea"/>
              </a:rPr>
              <a:t>Introducing SPARK NLP</a:t>
            </a:r>
          </a:p>
          <a:p>
            <a:pPr marL="457200" indent="-457200">
              <a:lnSpc>
                <a:spcPct val="150000"/>
              </a:lnSpc>
              <a:spcBef>
                <a:spcPts val="100"/>
              </a:spcBef>
              <a:spcAft>
                <a:spcPts val="100"/>
              </a:spcAft>
              <a:buFont typeface="+mj-lt"/>
              <a:buAutoNum type="arabicPeriod"/>
            </a:pPr>
            <a:r>
              <a:rPr lang="en-US" sz="2400" cap="all" dirty="0">
                <a:solidFill>
                  <a:schemeClr val="tx1"/>
                </a:solidFill>
                <a:ea typeface="+mj-ea"/>
              </a:rPr>
              <a:t>NLP &amp; ML pipelines</a:t>
            </a:r>
          </a:p>
          <a:p>
            <a:pPr marL="457200" indent="-457200">
              <a:lnSpc>
                <a:spcPct val="150000"/>
              </a:lnSpc>
              <a:spcBef>
                <a:spcPts val="100"/>
              </a:spcBef>
              <a:spcAft>
                <a:spcPts val="100"/>
              </a:spcAft>
              <a:buFont typeface="+mj-lt"/>
              <a:buAutoNum type="arabicPeriod"/>
            </a:pPr>
            <a:r>
              <a:rPr lang="en-US" sz="2400" cap="all" dirty="0">
                <a:solidFill>
                  <a:schemeClr val="tx1"/>
                </a:solidFill>
              </a:rPr>
              <a:t>Named entity recognition</a:t>
            </a:r>
          </a:p>
          <a:p>
            <a:pPr marL="457200" indent="-457200">
              <a:lnSpc>
                <a:spcPct val="150000"/>
              </a:lnSpc>
              <a:spcBef>
                <a:spcPts val="100"/>
              </a:spcBef>
              <a:spcAft>
                <a:spcPts val="100"/>
              </a:spcAft>
              <a:buFont typeface="+mj-lt"/>
              <a:buAutoNum type="arabicPeriod"/>
            </a:pPr>
            <a:r>
              <a:rPr lang="en-US" sz="2400" cap="all" dirty="0">
                <a:solidFill>
                  <a:schemeClr val="tx1"/>
                </a:solidFill>
                <a:ea typeface="+mj-ea"/>
              </a:rPr>
              <a:t>Spell checking &amp; sentiment analysis</a:t>
            </a:r>
          </a:p>
          <a:p>
            <a:pPr marL="457200" indent="-457200">
              <a:lnSpc>
                <a:spcPct val="150000"/>
              </a:lnSpc>
              <a:spcBef>
                <a:spcPts val="100"/>
              </a:spcBef>
              <a:spcAft>
                <a:spcPts val="100"/>
              </a:spcAft>
              <a:buFont typeface="+mj-lt"/>
              <a:buAutoNum type="arabicPeriod"/>
            </a:pPr>
            <a:r>
              <a:rPr lang="en-US" sz="2400" cap="all" dirty="0">
                <a:solidFill>
                  <a:schemeClr val="tx1"/>
                </a:solidFill>
                <a:ea typeface="+mj-ea"/>
              </a:rPr>
              <a:t>OCR</a:t>
            </a:r>
          </a:p>
          <a:p>
            <a:pPr marL="457200" indent="-457200">
              <a:lnSpc>
                <a:spcPct val="150000"/>
              </a:lnSpc>
              <a:spcBef>
                <a:spcPts val="100"/>
              </a:spcBef>
              <a:spcAft>
                <a:spcPts val="100"/>
              </a:spcAft>
              <a:buFont typeface="+mj-lt"/>
              <a:buAutoNum type="arabicPeriod"/>
            </a:pPr>
            <a:r>
              <a:rPr lang="en-US" sz="2400" cap="all" dirty="0">
                <a:solidFill>
                  <a:schemeClr val="tx1"/>
                </a:solidFill>
                <a:ea typeface="+mj-ea"/>
              </a:rPr>
              <a:t>nlp for healthcare</a:t>
            </a:r>
          </a:p>
        </p:txBody>
      </p:sp>
    </p:spTree>
    <p:extLst>
      <p:ext uri="{BB962C8B-B14F-4D97-AF65-F5344CB8AC3E}">
        <p14:creationId xmlns:p14="http://schemas.microsoft.com/office/powerpoint/2010/main" val="196901019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0" y="-73106"/>
            <a:ext cx="914399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Transfer learning: use pretrained embeddings</a:t>
            </a:r>
          </a:p>
        </p:txBody>
      </p:sp>
      <p:sp>
        <p:nvSpPr>
          <p:cNvPr id="10" name="TextBox 9">
            <a:extLst>
              <a:ext uri="{FF2B5EF4-FFF2-40B4-BE49-F238E27FC236}">
                <a16:creationId xmlns:a16="http://schemas.microsoft.com/office/drawing/2014/main" id="{B6B5A1FD-266C-4BA4-BF45-8C1A9BFD70DD}"/>
              </a:ext>
            </a:extLst>
          </p:cNvPr>
          <p:cNvSpPr txBox="1"/>
          <p:nvPr/>
        </p:nvSpPr>
        <p:spPr>
          <a:xfrm>
            <a:off x="1648658" y="4804946"/>
            <a:ext cx="5493657" cy="276999"/>
          </a:xfrm>
          <a:prstGeom prst="rect">
            <a:avLst/>
          </a:prstGeom>
          <a:noFill/>
        </p:spPr>
        <p:txBody>
          <a:bodyPr wrap="square" rtlCol="0">
            <a:spAutoFit/>
          </a:bodyPr>
          <a:lstStyle/>
          <a:p>
            <a:pPr algn="ctr"/>
            <a:r>
              <a:rPr lang="en-US" sz="1200" dirty="0"/>
              <a:t>From Yves </a:t>
            </a:r>
            <a:r>
              <a:rPr lang="en-US" sz="1200" dirty="0" err="1"/>
              <a:t>Peirsman’s</a:t>
            </a:r>
            <a:r>
              <a:rPr lang="en-US" sz="1200" dirty="0"/>
              <a:t> </a:t>
            </a:r>
            <a:r>
              <a:rPr lang="en-US" sz="1200" dirty="0">
                <a:hlinkClick r:id="rId3"/>
              </a:rPr>
              <a:t>Named Entity Recognition and the Road to Deep Learning</a:t>
            </a:r>
            <a:endParaRPr lang="en-US" sz="1050" dirty="0"/>
          </a:p>
        </p:txBody>
      </p:sp>
      <p:sp>
        <p:nvSpPr>
          <p:cNvPr id="4" name="Oval 3">
            <a:extLst>
              <a:ext uri="{FF2B5EF4-FFF2-40B4-BE49-F238E27FC236}">
                <a16:creationId xmlns:a16="http://schemas.microsoft.com/office/drawing/2014/main" id="{DFA0DD41-E7F7-47DD-8AAA-D903EB62281B}"/>
              </a:ext>
            </a:extLst>
          </p:cNvPr>
          <p:cNvSpPr/>
          <p:nvPr/>
        </p:nvSpPr>
        <p:spPr>
          <a:xfrm>
            <a:off x="1458686" y="2387599"/>
            <a:ext cx="1930400" cy="12772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dirty="0"/>
              <a:t>85.9%</a:t>
            </a:r>
          </a:p>
          <a:p>
            <a:pPr algn="ctr">
              <a:lnSpc>
                <a:spcPct val="150000"/>
              </a:lnSpc>
            </a:pPr>
            <a:r>
              <a:rPr lang="en-US" sz="1400" dirty="0"/>
              <a:t>F-score</a:t>
            </a:r>
          </a:p>
        </p:txBody>
      </p:sp>
      <p:pic>
        <p:nvPicPr>
          <p:cNvPr id="14338" name="Picture 2" descr="https://www.dropbox.com/s/umrhocphinsh518/Screenshot%202017-09-11%2015.04.12.png?raw=1">
            <a:extLst>
              <a:ext uri="{FF2B5EF4-FFF2-40B4-BE49-F238E27FC236}">
                <a16:creationId xmlns:a16="http://schemas.microsoft.com/office/drawing/2014/main" id="{AB63BE14-7F37-4D06-8F19-C6A1855649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54" r="16275"/>
          <a:stretch/>
        </p:blipFill>
        <p:spPr bwMode="auto">
          <a:xfrm>
            <a:off x="4395451" y="1198699"/>
            <a:ext cx="4174760" cy="36550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FC246C-EB12-48FB-B38E-933E4D57104D}"/>
              </a:ext>
            </a:extLst>
          </p:cNvPr>
          <p:cNvSpPr txBox="1"/>
          <p:nvPr/>
        </p:nvSpPr>
        <p:spPr>
          <a:xfrm>
            <a:off x="246744" y="663391"/>
            <a:ext cx="8469086" cy="646331"/>
          </a:xfrm>
          <a:prstGeom prst="rect">
            <a:avLst/>
          </a:prstGeom>
          <a:noFill/>
        </p:spPr>
        <p:txBody>
          <a:bodyPr wrap="square" rtlCol="0">
            <a:spAutoFit/>
          </a:bodyPr>
          <a:lstStyle/>
          <a:p>
            <a:pPr algn="ctr">
              <a:spcAft>
                <a:spcPts val="600"/>
              </a:spcAft>
            </a:pPr>
            <a:r>
              <a:rPr lang="en-US" dirty="0">
                <a:solidFill>
                  <a:schemeClr val="accent2">
                    <a:lumMod val="50000"/>
                  </a:schemeClr>
                </a:solidFill>
              </a:rPr>
              <a:t>Reuse the embeddings trained on Wikipedia, </a:t>
            </a:r>
            <a:br>
              <a:rPr lang="en-US" dirty="0">
                <a:solidFill>
                  <a:schemeClr val="accent2">
                    <a:lumMod val="50000"/>
                  </a:schemeClr>
                </a:solidFill>
              </a:rPr>
            </a:br>
            <a:r>
              <a:rPr lang="en-US" dirty="0">
                <a:solidFill>
                  <a:schemeClr val="accent2">
                    <a:lumMod val="50000"/>
                  </a:schemeClr>
                </a:solidFill>
              </a:rPr>
              <a:t>instead of on </a:t>
            </a:r>
            <a:r>
              <a:rPr lang="en-US" dirty="0" err="1">
                <a:solidFill>
                  <a:schemeClr val="accent2">
                    <a:lumMod val="50000"/>
                  </a:schemeClr>
                </a:solidFill>
              </a:rPr>
              <a:t>CoNNL</a:t>
            </a:r>
            <a:r>
              <a:rPr lang="en-US" dirty="0">
                <a:solidFill>
                  <a:schemeClr val="accent2">
                    <a:lumMod val="50000"/>
                  </a:schemeClr>
                </a:solidFill>
              </a:rPr>
              <a:t> which only has 200,000 words</a:t>
            </a:r>
            <a:endParaRPr lang="en-US" sz="1400" dirty="0">
              <a:solidFill>
                <a:schemeClr val="accent2">
                  <a:lumMod val="50000"/>
                </a:schemeClr>
              </a:solidFill>
            </a:endParaRPr>
          </a:p>
        </p:txBody>
      </p:sp>
    </p:spTree>
    <p:extLst>
      <p:ext uri="{BB962C8B-B14F-4D97-AF65-F5344CB8AC3E}">
        <p14:creationId xmlns:p14="http://schemas.microsoft.com/office/powerpoint/2010/main" val="16678985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0" y="-73106"/>
            <a:ext cx="914399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Add character based model: bi-</a:t>
            </a:r>
            <a:r>
              <a:rPr lang="en-US" dirty="0" err="1">
                <a:solidFill>
                  <a:schemeClr val="accent2">
                    <a:lumMod val="50000"/>
                  </a:schemeClr>
                </a:solidFill>
              </a:rPr>
              <a:t>lstm</a:t>
            </a:r>
            <a:r>
              <a:rPr lang="en-US" dirty="0">
                <a:solidFill>
                  <a:schemeClr val="accent2">
                    <a:lumMod val="50000"/>
                  </a:schemeClr>
                </a:solidFill>
              </a:rPr>
              <a:t> or </a:t>
            </a:r>
            <a:r>
              <a:rPr lang="en-US" dirty="0" err="1">
                <a:solidFill>
                  <a:schemeClr val="accent2">
                    <a:lumMod val="50000"/>
                  </a:schemeClr>
                </a:solidFill>
              </a:rPr>
              <a:t>cnn</a:t>
            </a:r>
            <a:endParaRPr lang="en-US" dirty="0">
              <a:solidFill>
                <a:schemeClr val="accent2">
                  <a:lumMod val="50000"/>
                </a:schemeClr>
              </a:solidFill>
            </a:endParaRPr>
          </a:p>
        </p:txBody>
      </p:sp>
      <p:sp>
        <p:nvSpPr>
          <p:cNvPr id="10" name="TextBox 9">
            <a:extLst>
              <a:ext uri="{FF2B5EF4-FFF2-40B4-BE49-F238E27FC236}">
                <a16:creationId xmlns:a16="http://schemas.microsoft.com/office/drawing/2014/main" id="{B6B5A1FD-266C-4BA4-BF45-8C1A9BFD70DD}"/>
              </a:ext>
            </a:extLst>
          </p:cNvPr>
          <p:cNvSpPr txBox="1"/>
          <p:nvPr/>
        </p:nvSpPr>
        <p:spPr>
          <a:xfrm>
            <a:off x="1648658" y="4804946"/>
            <a:ext cx="5493657" cy="276999"/>
          </a:xfrm>
          <a:prstGeom prst="rect">
            <a:avLst/>
          </a:prstGeom>
          <a:noFill/>
        </p:spPr>
        <p:txBody>
          <a:bodyPr wrap="square" rtlCol="0">
            <a:spAutoFit/>
          </a:bodyPr>
          <a:lstStyle/>
          <a:p>
            <a:pPr algn="ctr"/>
            <a:r>
              <a:rPr lang="en-US" sz="1200" dirty="0"/>
              <a:t>From Yves </a:t>
            </a:r>
            <a:r>
              <a:rPr lang="en-US" sz="1200" dirty="0" err="1"/>
              <a:t>Peirsman’s</a:t>
            </a:r>
            <a:r>
              <a:rPr lang="en-US" sz="1200" dirty="0"/>
              <a:t> </a:t>
            </a:r>
            <a:r>
              <a:rPr lang="en-US" sz="1200" dirty="0">
                <a:hlinkClick r:id="rId3"/>
              </a:rPr>
              <a:t>Named Entity Recognition and the Road to Deep Learning</a:t>
            </a:r>
            <a:endParaRPr lang="en-US" sz="1050" dirty="0"/>
          </a:p>
        </p:txBody>
      </p:sp>
      <p:sp>
        <p:nvSpPr>
          <p:cNvPr id="4" name="Oval 3">
            <a:extLst>
              <a:ext uri="{FF2B5EF4-FFF2-40B4-BE49-F238E27FC236}">
                <a16:creationId xmlns:a16="http://schemas.microsoft.com/office/drawing/2014/main" id="{DFA0DD41-E7F7-47DD-8AAA-D903EB62281B}"/>
              </a:ext>
            </a:extLst>
          </p:cNvPr>
          <p:cNvSpPr/>
          <p:nvPr/>
        </p:nvSpPr>
        <p:spPr>
          <a:xfrm>
            <a:off x="1458686" y="2387599"/>
            <a:ext cx="1930400" cy="12772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400" dirty="0"/>
              <a:t>89.3%</a:t>
            </a:r>
          </a:p>
          <a:p>
            <a:pPr algn="ctr">
              <a:lnSpc>
                <a:spcPct val="150000"/>
              </a:lnSpc>
            </a:pPr>
            <a:r>
              <a:rPr lang="en-US" sz="1400" dirty="0"/>
              <a:t>F-score</a:t>
            </a:r>
          </a:p>
        </p:txBody>
      </p:sp>
      <p:sp>
        <p:nvSpPr>
          <p:cNvPr id="7" name="TextBox 6">
            <a:extLst>
              <a:ext uri="{FF2B5EF4-FFF2-40B4-BE49-F238E27FC236}">
                <a16:creationId xmlns:a16="http://schemas.microsoft.com/office/drawing/2014/main" id="{36FC246C-EB12-48FB-B38E-933E4D57104D}"/>
              </a:ext>
            </a:extLst>
          </p:cNvPr>
          <p:cNvSpPr txBox="1"/>
          <p:nvPr/>
        </p:nvSpPr>
        <p:spPr>
          <a:xfrm>
            <a:off x="246744" y="663391"/>
            <a:ext cx="8469086" cy="646331"/>
          </a:xfrm>
          <a:prstGeom prst="rect">
            <a:avLst/>
          </a:prstGeom>
          <a:noFill/>
        </p:spPr>
        <p:txBody>
          <a:bodyPr wrap="square" rtlCol="0">
            <a:spAutoFit/>
          </a:bodyPr>
          <a:lstStyle/>
          <a:p>
            <a:pPr algn="ctr">
              <a:spcAft>
                <a:spcPts val="600"/>
              </a:spcAft>
            </a:pPr>
            <a:r>
              <a:rPr lang="en-US" dirty="0">
                <a:solidFill>
                  <a:schemeClr val="accent2">
                    <a:lumMod val="50000"/>
                  </a:schemeClr>
                </a:solidFill>
              </a:rPr>
              <a:t>In addition to token based models, add a character-based </a:t>
            </a:r>
            <a:r>
              <a:rPr lang="en-US" dirty="0" err="1">
                <a:solidFill>
                  <a:schemeClr val="accent2">
                    <a:lumMod val="50000"/>
                  </a:schemeClr>
                </a:solidFill>
              </a:rPr>
              <a:t>biLSTM</a:t>
            </a:r>
            <a:r>
              <a:rPr lang="en-US" dirty="0">
                <a:solidFill>
                  <a:schemeClr val="accent2">
                    <a:lumMod val="50000"/>
                  </a:schemeClr>
                </a:solidFill>
              </a:rPr>
              <a:t> or CNN </a:t>
            </a:r>
            <a:br>
              <a:rPr lang="en-US" dirty="0">
                <a:solidFill>
                  <a:schemeClr val="accent2">
                    <a:lumMod val="50000"/>
                  </a:schemeClr>
                </a:solidFill>
              </a:rPr>
            </a:br>
            <a:r>
              <a:rPr lang="en-US" dirty="0">
                <a:solidFill>
                  <a:schemeClr val="accent2">
                    <a:lumMod val="50000"/>
                  </a:schemeClr>
                </a:solidFill>
              </a:rPr>
              <a:t>to learn and model word prefixes and suffixes</a:t>
            </a:r>
            <a:endParaRPr lang="en-US" sz="1400" dirty="0">
              <a:solidFill>
                <a:schemeClr val="accent2">
                  <a:lumMod val="50000"/>
                </a:schemeClr>
              </a:solidFill>
            </a:endParaRPr>
          </a:p>
        </p:txBody>
      </p:sp>
      <p:pic>
        <p:nvPicPr>
          <p:cNvPr id="17410" name="Picture 2" descr="https://www.dropbox.com/s/qf1hislhi8lt0d1/Screenshot%202017-09-11%2014.39.41.png?raw=1">
            <a:extLst>
              <a:ext uri="{FF2B5EF4-FFF2-40B4-BE49-F238E27FC236}">
                <a16:creationId xmlns:a16="http://schemas.microsoft.com/office/drawing/2014/main" id="{2E10BC5E-C28F-49DA-8ED4-247671191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490" y="1378176"/>
            <a:ext cx="4387111" cy="3426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94590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03" y="154865"/>
            <a:ext cx="4124740" cy="779318"/>
          </a:xfrm>
        </p:spPr>
        <p:txBody>
          <a:bodyPr>
            <a:normAutofit/>
          </a:bodyPr>
          <a:lstStyle/>
          <a:p>
            <a:r>
              <a:rPr lang="en-US" dirty="0">
                <a:solidFill>
                  <a:schemeClr val="accent2">
                    <a:lumMod val="50000"/>
                  </a:schemeClr>
                </a:solidFill>
              </a:rPr>
              <a:t>Deep learning for </a:t>
            </a:r>
            <a:r>
              <a:rPr lang="en-US" dirty="0" err="1">
                <a:solidFill>
                  <a:schemeClr val="accent2">
                    <a:lumMod val="50000"/>
                  </a:schemeClr>
                </a:solidFill>
              </a:rPr>
              <a:t>ner</a:t>
            </a:r>
            <a:br>
              <a:rPr lang="en-US" dirty="0"/>
            </a:br>
            <a:endParaRPr lang="en-US" dirty="0"/>
          </a:p>
        </p:txBody>
      </p:sp>
      <p:pic>
        <p:nvPicPr>
          <p:cNvPr id="5" name="Content Placeholder 3">
            <a:extLst>
              <a:ext uri="{FF2B5EF4-FFF2-40B4-BE49-F238E27FC236}">
                <a16:creationId xmlns:a16="http://schemas.microsoft.com/office/drawing/2014/main" id="{BA192268-583D-B243-A418-1F23FDD868DD}"/>
              </a:ext>
            </a:extLst>
          </p:cNvPr>
          <p:cNvPicPr>
            <a:picLocks noGrp="1" noChangeAspect="1"/>
          </p:cNvPicPr>
          <p:nvPr>
            <p:ph idx="1"/>
          </p:nvPr>
        </p:nvPicPr>
        <p:blipFill>
          <a:blip r:embed="rId2"/>
          <a:stretch>
            <a:fillRect/>
          </a:stretch>
        </p:blipFill>
        <p:spPr>
          <a:xfrm>
            <a:off x="4472734" y="0"/>
            <a:ext cx="4641449" cy="4948135"/>
          </a:xfrm>
          <a:prstGeom prst="rect">
            <a:avLst/>
          </a:prstGeom>
        </p:spPr>
      </p:pic>
      <p:sp>
        <p:nvSpPr>
          <p:cNvPr id="8" name="TextBox 7">
            <a:extLst>
              <a:ext uri="{FF2B5EF4-FFF2-40B4-BE49-F238E27FC236}">
                <a16:creationId xmlns:a16="http://schemas.microsoft.com/office/drawing/2014/main" id="{08D986B6-FC92-AD44-8ADE-8E0EA74DED5B}"/>
              </a:ext>
            </a:extLst>
          </p:cNvPr>
          <p:cNvSpPr txBox="1"/>
          <p:nvPr/>
        </p:nvSpPr>
        <p:spPr>
          <a:xfrm>
            <a:off x="87086" y="3598038"/>
            <a:ext cx="4216557" cy="1154162"/>
          </a:xfrm>
          <a:prstGeom prst="rect">
            <a:avLst/>
          </a:prstGeom>
          <a:noFill/>
        </p:spPr>
        <p:txBody>
          <a:bodyPr wrap="square" rtlCol="0">
            <a:spAutoFit/>
          </a:bodyPr>
          <a:lstStyle/>
          <a:p>
            <a:r>
              <a:rPr lang="en-US" dirty="0"/>
              <a:t>“Entity Recognition from Clinical Texts via Recurrent Neural Network”. </a:t>
            </a:r>
          </a:p>
          <a:p>
            <a:pPr>
              <a:spcBef>
                <a:spcPts val="600"/>
              </a:spcBef>
            </a:pPr>
            <a:r>
              <a:rPr lang="en-US" sz="1400" dirty="0"/>
              <a:t>Liu et al., </a:t>
            </a:r>
            <a:r>
              <a:rPr lang="en-US" sz="1400" i="1" dirty="0"/>
              <a:t>BMC Medical Informatics &amp; Decision Making</a:t>
            </a:r>
            <a:r>
              <a:rPr lang="en-US" sz="1400" dirty="0"/>
              <a:t>, July 2017.</a:t>
            </a:r>
          </a:p>
        </p:txBody>
      </p:sp>
      <p:graphicFrame>
        <p:nvGraphicFramePr>
          <p:cNvPr id="6" name="Table 5">
            <a:extLst>
              <a:ext uri="{FF2B5EF4-FFF2-40B4-BE49-F238E27FC236}">
                <a16:creationId xmlns:a16="http://schemas.microsoft.com/office/drawing/2014/main" id="{757A563E-2288-4AEE-B16F-3D02D70A84D4}"/>
              </a:ext>
            </a:extLst>
          </p:cNvPr>
          <p:cNvGraphicFramePr>
            <a:graphicFrameLocks noGrp="1"/>
          </p:cNvGraphicFramePr>
          <p:nvPr/>
        </p:nvGraphicFramePr>
        <p:xfrm>
          <a:off x="178903" y="1592502"/>
          <a:ext cx="4530980" cy="1483360"/>
        </p:xfrm>
        <a:graphic>
          <a:graphicData uri="http://schemas.openxmlformats.org/drawingml/2006/table">
            <a:tbl>
              <a:tblPr firstRow="1" bandRow="1">
                <a:tableStyleId>{5C22544A-7EE6-4342-B048-85BDC9FD1C3A}</a:tableStyleId>
              </a:tblPr>
              <a:tblGrid>
                <a:gridCol w="916926">
                  <a:extLst>
                    <a:ext uri="{9D8B030D-6E8A-4147-A177-3AD203B41FA5}">
                      <a16:colId xmlns:a16="http://schemas.microsoft.com/office/drawing/2014/main" val="829587289"/>
                    </a:ext>
                  </a:extLst>
                </a:gridCol>
                <a:gridCol w="914400">
                  <a:extLst>
                    <a:ext uri="{9D8B030D-6E8A-4147-A177-3AD203B41FA5}">
                      <a16:colId xmlns:a16="http://schemas.microsoft.com/office/drawing/2014/main" val="1082495320"/>
                    </a:ext>
                  </a:extLst>
                </a:gridCol>
                <a:gridCol w="2699654">
                  <a:extLst>
                    <a:ext uri="{9D8B030D-6E8A-4147-A177-3AD203B41FA5}">
                      <a16:colId xmlns:a16="http://schemas.microsoft.com/office/drawing/2014/main" val="50112917"/>
                    </a:ext>
                  </a:extLst>
                </a:gridCol>
              </a:tblGrid>
              <a:tr h="370840">
                <a:tc>
                  <a:txBody>
                    <a:bodyPr/>
                    <a:lstStyle/>
                    <a:p>
                      <a:r>
                        <a:rPr lang="en-US" sz="1600" dirty="0"/>
                        <a:t>F-Score</a:t>
                      </a:r>
                    </a:p>
                  </a:txBody>
                  <a:tcPr/>
                </a:tc>
                <a:tc>
                  <a:txBody>
                    <a:bodyPr/>
                    <a:lstStyle/>
                    <a:p>
                      <a:r>
                        <a:rPr lang="en-US" sz="1600" dirty="0"/>
                        <a:t>Dataset</a:t>
                      </a:r>
                    </a:p>
                  </a:txBody>
                  <a:tcPr/>
                </a:tc>
                <a:tc>
                  <a:txBody>
                    <a:bodyPr/>
                    <a:lstStyle/>
                    <a:p>
                      <a:r>
                        <a:rPr lang="en-US" sz="1600" dirty="0"/>
                        <a:t>Task</a:t>
                      </a:r>
                    </a:p>
                  </a:txBody>
                  <a:tcPr/>
                </a:tc>
                <a:extLst>
                  <a:ext uri="{0D108BD9-81ED-4DB2-BD59-A6C34878D82A}">
                    <a16:rowId xmlns:a16="http://schemas.microsoft.com/office/drawing/2014/main" val="3349419218"/>
                  </a:ext>
                </a:extLst>
              </a:tr>
              <a:tr h="370840">
                <a:tc>
                  <a:txBody>
                    <a:bodyPr/>
                    <a:lstStyle/>
                    <a:p>
                      <a:r>
                        <a:rPr lang="en-US" dirty="0">
                          <a:solidFill>
                            <a:srgbClr val="000000"/>
                          </a:solidFill>
                          <a:latin typeface="Times New Roman" panose="02020603050405020304" pitchFamily="18" charset="0"/>
                        </a:rPr>
                        <a:t>85.81%</a:t>
                      </a:r>
                      <a:endParaRPr lang="en-US" dirty="0"/>
                    </a:p>
                  </a:txBody>
                  <a:tcPr/>
                </a:tc>
                <a:tc>
                  <a:txBody>
                    <a:bodyPr/>
                    <a:lstStyle/>
                    <a:p>
                      <a:r>
                        <a:rPr lang="en-US" sz="1400" dirty="0">
                          <a:solidFill>
                            <a:srgbClr val="000000"/>
                          </a:solidFill>
                          <a:latin typeface="Times New Roman" panose="02020603050405020304" pitchFamily="18" charset="0"/>
                        </a:rPr>
                        <a:t>2010 i2b2 </a:t>
                      </a:r>
                      <a:endParaRPr lang="en-US" sz="1400" dirty="0"/>
                    </a:p>
                  </a:txBody>
                  <a:tcPr/>
                </a:tc>
                <a:tc>
                  <a:txBody>
                    <a:bodyPr/>
                    <a:lstStyle/>
                    <a:p>
                      <a:r>
                        <a:rPr lang="en-US" dirty="0">
                          <a:solidFill>
                            <a:srgbClr val="000000"/>
                          </a:solidFill>
                          <a:latin typeface="Times New Roman" panose="02020603050405020304" pitchFamily="18" charset="0"/>
                        </a:rPr>
                        <a:t>Medical concept extraction</a:t>
                      </a:r>
                      <a:endParaRPr lang="en-US" dirty="0"/>
                    </a:p>
                  </a:txBody>
                  <a:tcPr/>
                </a:tc>
                <a:extLst>
                  <a:ext uri="{0D108BD9-81ED-4DB2-BD59-A6C34878D82A}">
                    <a16:rowId xmlns:a16="http://schemas.microsoft.com/office/drawing/2014/main" val="2890957625"/>
                  </a:ext>
                </a:extLst>
              </a:tr>
              <a:tr h="370840">
                <a:tc>
                  <a:txBody>
                    <a:bodyPr/>
                    <a:lstStyle/>
                    <a:p>
                      <a:r>
                        <a:rPr lang="en-US" dirty="0">
                          <a:solidFill>
                            <a:srgbClr val="000000"/>
                          </a:solidFill>
                          <a:latin typeface="Times New Roman" panose="02020603050405020304" pitchFamily="18" charset="0"/>
                        </a:rPr>
                        <a:t>92.29%</a:t>
                      </a:r>
                      <a:endParaRPr lang="en-US" dirty="0"/>
                    </a:p>
                  </a:txBody>
                  <a:tcPr/>
                </a:tc>
                <a:tc>
                  <a:txBody>
                    <a:bodyPr/>
                    <a:lstStyle/>
                    <a:p>
                      <a:r>
                        <a:rPr lang="en-US" sz="1400" dirty="0">
                          <a:solidFill>
                            <a:srgbClr val="000000"/>
                          </a:solidFill>
                          <a:latin typeface="Times New Roman" panose="02020603050405020304" pitchFamily="18" charset="0"/>
                        </a:rPr>
                        <a:t>2012 i2b2 </a:t>
                      </a:r>
                      <a:endParaRPr lang="en-US" sz="1400" dirty="0"/>
                    </a:p>
                  </a:txBody>
                  <a:tcPr/>
                </a:tc>
                <a:tc>
                  <a:txBody>
                    <a:bodyPr/>
                    <a:lstStyle/>
                    <a:p>
                      <a:r>
                        <a:rPr lang="en-US" dirty="0">
                          <a:solidFill>
                            <a:srgbClr val="000000"/>
                          </a:solidFill>
                          <a:latin typeface="Times New Roman" panose="02020603050405020304" pitchFamily="18" charset="0"/>
                        </a:rPr>
                        <a:t>Clinical event detection</a:t>
                      </a:r>
                      <a:endParaRPr lang="en-US" dirty="0"/>
                    </a:p>
                  </a:txBody>
                  <a:tcPr/>
                </a:tc>
                <a:extLst>
                  <a:ext uri="{0D108BD9-81ED-4DB2-BD59-A6C34878D82A}">
                    <a16:rowId xmlns:a16="http://schemas.microsoft.com/office/drawing/2014/main" val="3738481184"/>
                  </a:ext>
                </a:extLst>
              </a:tr>
              <a:tr h="370840">
                <a:tc>
                  <a:txBody>
                    <a:bodyPr/>
                    <a:lstStyle/>
                    <a:p>
                      <a:r>
                        <a:rPr lang="en-US" dirty="0">
                          <a:solidFill>
                            <a:srgbClr val="000000"/>
                          </a:solidFill>
                          <a:latin typeface="Times New Roman" panose="02020603050405020304" pitchFamily="18" charset="0"/>
                        </a:rPr>
                        <a:t>94.37%</a:t>
                      </a:r>
                      <a:endParaRPr lang="en-US" dirty="0"/>
                    </a:p>
                  </a:txBody>
                  <a:tcPr/>
                </a:tc>
                <a:tc>
                  <a:txBody>
                    <a:bodyPr/>
                    <a:lstStyle/>
                    <a:p>
                      <a:r>
                        <a:rPr lang="en-US" sz="1400" dirty="0">
                          <a:solidFill>
                            <a:srgbClr val="000000"/>
                          </a:solidFill>
                          <a:latin typeface="Times New Roman" panose="02020603050405020304" pitchFamily="18" charset="0"/>
                        </a:rPr>
                        <a:t>2014 i2b2 </a:t>
                      </a:r>
                      <a:endParaRPr lang="en-US" sz="1400" dirty="0"/>
                    </a:p>
                  </a:txBody>
                  <a:tcPr/>
                </a:tc>
                <a:tc>
                  <a:txBody>
                    <a:bodyPr/>
                    <a:lstStyle/>
                    <a:p>
                      <a:r>
                        <a:rPr lang="en-US" dirty="0">
                          <a:solidFill>
                            <a:srgbClr val="000000"/>
                          </a:solidFill>
                          <a:latin typeface="Times New Roman" panose="02020603050405020304" pitchFamily="18" charset="0"/>
                        </a:rPr>
                        <a:t>De-identification</a:t>
                      </a:r>
                      <a:endParaRPr lang="en-US" dirty="0"/>
                    </a:p>
                  </a:txBody>
                  <a:tcPr/>
                </a:tc>
                <a:extLst>
                  <a:ext uri="{0D108BD9-81ED-4DB2-BD59-A6C34878D82A}">
                    <a16:rowId xmlns:a16="http://schemas.microsoft.com/office/drawing/2014/main" val="3765721110"/>
                  </a:ext>
                </a:extLst>
              </a:tr>
            </a:tbl>
          </a:graphicData>
        </a:graphic>
      </p:graphicFrame>
    </p:spTree>
    <p:extLst>
      <p:ext uri="{BB962C8B-B14F-4D97-AF65-F5344CB8AC3E}">
        <p14:creationId xmlns:p14="http://schemas.microsoft.com/office/powerpoint/2010/main" val="383964718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solidFill>
                  <a:schemeClr val="accent2">
                    <a:lumMod val="50000"/>
                  </a:schemeClr>
                </a:solidFill>
              </a:rPr>
              <a:t>Notebooks:</a:t>
            </a:r>
          </a:p>
        </p:txBody>
      </p:sp>
      <p:sp>
        <p:nvSpPr>
          <p:cNvPr id="2" name="Content Placeholder 1"/>
          <p:cNvSpPr>
            <a:spLocks noGrp="1"/>
          </p:cNvSpPr>
          <p:nvPr>
            <p:ph idx="1"/>
          </p:nvPr>
        </p:nvSpPr>
        <p:spPr>
          <a:xfrm>
            <a:off x="374700" y="1626895"/>
            <a:ext cx="8438322" cy="2149233"/>
          </a:xfrm>
        </p:spPr>
        <p:txBody>
          <a:bodyPr>
            <a:normAutofit/>
          </a:bodyPr>
          <a:lstStyle/>
          <a:p>
            <a:pPr marL="0" indent="0" algn="ctr">
              <a:lnSpc>
                <a:spcPct val="150000"/>
              </a:lnSpc>
              <a:buNone/>
            </a:pPr>
            <a:r>
              <a:rPr lang="en-US" sz="3600" cap="all" dirty="0" err="1">
                <a:solidFill>
                  <a:schemeClr val="tx1"/>
                </a:solidFill>
                <a:ea typeface="+mj-ea"/>
              </a:rPr>
              <a:t>Ner</a:t>
            </a:r>
            <a:r>
              <a:rPr lang="en-US" sz="3600" cap="all" dirty="0">
                <a:solidFill>
                  <a:schemeClr val="tx1"/>
                </a:solidFill>
                <a:ea typeface="+mj-ea"/>
              </a:rPr>
              <a:t> with </a:t>
            </a:r>
            <a:r>
              <a:rPr lang="en-US" sz="3600" cap="all" dirty="0" err="1">
                <a:solidFill>
                  <a:schemeClr val="tx1"/>
                </a:solidFill>
                <a:ea typeface="+mj-ea"/>
              </a:rPr>
              <a:t>crf</a:t>
            </a:r>
            <a:endParaRPr lang="en-US" sz="3600" cap="all" dirty="0">
              <a:solidFill>
                <a:schemeClr val="tx1"/>
              </a:solidFill>
              <a:ea typeface="+mj-ea"/>
            </a:endParaRPr>
          </a:p>
          <a:p>
            <a:pPr marL="0" indent="0" algn="ctr">
              <a:lnSpc>
                <a:spcPct val="150000"/>
              </a:lnSpc>
              <a:buNone/>
            </a:pPr>
            <a:r>
              <a:rPr lang="en-US" sz="3600" cap="all" dirty="0" err="1">
                <a:solidFill>
                  <a:schemeClr val="tx1"/>
                </a:solidFill>
                <a:ea typeface="+mj-ea"/>
              </a:rPr>
              <a:t>Ner</a:t>
            </a:r>
            <a:r>
              <a:rPr lang="en-US" sz="3600" cap="all" dirty="0">
                <a:solidFill>
                  <a:schemeClr val="tx1"/>
                </a:solidFill>
                <a:ea typeface="+mj-ea"/>
              </a:rPr>
              <a:t> with deep learning</a:t>
            </a:r>
          </a:p>
        </p:txBody>
      </p:sp>
    </p:spTree>
    <p:extLst>
      <p:ext uri="{BB962C8B-B14F-4D97-AF65-F5344CB8AC3E}">
        <p14:creationId xmlns:p14="http://schemas.microsoft.com/office/powerpoint/2010/main" val="216772461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t>Spell checking &amp; correction</a:t>
            </a:r>
          </a:p>
        </p:txBody>
      </p:sp>
      <p:sp>
        <p:nvSpPr>
          <p:cNvPr id="4" name="Content Placeholder 3">
            <a:extLst>
              <a:ext uri="{FF2B5EF4-FFF2-40B4-BE49-F238E27FC236}">
                <a16:creationId xmlns:a16="http://schemas.microsoft.com/office/drawing/2014/main" id="{7DC5A9D3-303E-3A4F-B06B-C34D5BDA84B4}"/>
              </a:ext>
            </a:extLst>
          </p:cNvPr>
          <p:cNvSpPr>
            <a:spLocks noGrp="1"/>
          </p:cNvSpPr>
          <p:nvPr>
            <p:ph idx="1"/>
          </p:nvPr>
        </p:nvSpPr>
        <p:spPr>
          <a:xfrm>
            <a:off x="5509549" y="1173495"/>
            <a:ext cx="3414532" cy="3251031"/>
          </a:xfrm>
        </p:spPr>
        <p:txBody>
          <a:bodyPr/>
          <a:lstStyle/>
          <a:p>
            <a:r>
              <a:rPr lang="en-US" dirty="0"/>
              <a:t>Automated Spell Checker</a:t>
            </a:r>
          </a:p>
          <a:p>
            <a:r>
              <a:rPr lang="en-US" dirty="0"/>
              <a:t>Trainable – for domain specific use cases</a:t>
            </a:r>
          </a:p>
          <a:p>
            <a:r>
              <a:rPr lang="en-US" dirty="0" err="1"/>
              <a:t>Norvig</a:t>
            </a:r>
            <a:r>
              <a:rPr lang="en-US" dirty="0"/>
              <a:t> Approach:</a:t>
            </a:r>
          </a:p>
          <a:p>
            <a:pPr lvl="1"/>
            <a:r>
              <a:rPr lang="en-US" dirty="0"/>
              <a:t>Retrieves tokens and auto-corrects based on a given dictionary</a:t>
            </a:r>
          </a:p>
          <a:p>
            <a:r>
              <a:rPr lang="en-US" dirty="0"/>
              <a:t>Symmetric Delete:</a:t>
            </a:r>
          </a:p>
          <a:p>
            <a:pPr lvl="1"/>
            <a:r>
              <a:rPr lang="en-US" dirty="0"/>
              <a:t>Uses distance metrics to find possible words.</a:t>
            </a:r>
          </a:p>
          <a:p>
            <a:endParaRPr lang="en-US" dirty="0"/>
          </a:p>
        </p:txBody>
      </p:sp>
      <p:pic>
        <p:nvPicPr>
          <p:cNvPr id="5" name="Picture 4">
            <a:extLst>
              <a:ext uri="{FF2B5EF4-FFF2-40B4-BE49-F238E27FC236}">
                <a16:creationId xmlns:a16="http://schemas.microsoft.com/office/drawing/2014/main" id="{744C54A8-63C1-0A49-8C6A-9490BA7C86FE}"/>
              </a:ext>
            </a:extLst>
          </p:cNvPr>
          <p:cNvPicPr>
            <a:picLocks noChangeAspect="1"/>
          </p:cNvPicPr>
          <p:nvPr/>
        </p:nvPicPr>
        <p:blipFill>
          <a:blip r:embed="rId2"/>
          <a:stretch>
            <a:fillRect/>
          </a:stretch>
        </p:blipFill>
        <p:spPr>
          <a:xfrm>
            <a:off x="357046" y="1320880"/>
            <a:ext cx="4863135" cy="3229122"/>
          </a:xfrm>
          <a:prstGeom prst="rect">
            <a:avLst/>
          </a:prstGeom>
        </p:spPr>
      </p:pic>
    </p:spTree>
    <p:extLst>
      <p:ext uri="{BB962C8B-B14F-4D97-AF65-F5344CB8AC3E}">
        <p14:creationId xmlns:p14="http://schemas.microsoft.com/office/powerpoint/2010/main" val="225846642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t>Sentiment analysis</a:t>
            </a:r>
          </a:p>
        </p:txBody>
      </p:sp>
      <p:sp>
        <p:nvSpPr>
          <p:cNvPr id="4" name="Content Placeholder 3">
            <a:extLst>
              <a:ext uri="{FF2B5EF4-FFF2-40B4-BE49-F238E27FC236}">
                <a16:creationId xmlns:a16="http://schemas.microsoft.com/office/drawing/2014/main" id="{7DC5A9D3-303E-3A4F-B06B-C34D5BDA84B4}"/>
              </a:ext>
            </a:extLst>
          </p:cNvPr>
          <p:cNvSpPr>
            <a:spLocks noGrp="1"/>
          </p:cNvSpPr>
          <p:nvPr>
            <p:ph idx="1"/>
          </p:nvPr>
        </p:nvSpPr>
        <p:spPr>
          <a:xfrm>
            <a:off x="5509549" y="1173495"/>
            <a:ext cx="3414532" cy="3251031"/>
          </a:xfrm>
        </p:spPr>
        <p:txBody>
          <a:bodyPr>
            <a:normAutofit/>
          </a:bodyPr>
          <a:lstStyle/>
          <a:p>
            <a:r>
              <a:rPr lang="en-US" dirty="0" err="1"/>
              <a:t>Vivekn</a:t>
            </a:r>
            <a:r>
              <a:rPr lang="en-US" dirty="0"/>
              <a:t> Sentiment Analyzer:</a:t>
            </a:r>
          </a:p>
          <a:p>
            <a:pPr lvl="1"/>
            <a:r>
              <a:rPr lang="en-US" dirty="0"/>
              <a:t>Train on a set of positive and negative examples</a:t>
            </a:r>
          </a:p>
          <a:p>
            <a:r>
              <a:rPr lang="en-US" dirty="0"/>
              <a:t>Rule based Sentiment Analyzer:</a:t>
            </a:r>
          </a:p>
          <a:p>
            <a:pPr lvl="1"/>
            <a:r>
              <a:rPr lang="en-US" dirty="0"/>
              <a:t>Define a set of tokens for positive, negative, increment, decrement and reverse multipliers</a:t>
            </a:r>
          </a:p>
        </p:txBody>
      </p:sp>
      <p:pic>
        <p:nvPicPr>
          <p:cNvPr id="2" name="Picture 1">
            <a:extLst>
              <a:ext uri="{FF2B5EF4-FFF2-40B4-BE49-F238E27FC236}">
                <a16:creationId xmlns:a16="http://schemas.microsoft.com/office/drawing/2014/main" id="{2D0B02D9-1CC5-9E47-9F33-D73386CDCE72}"/>
              </a:ext>
            </a:extLst>
          </p:cNvPr>
          <p:cNvPicPr>
            <a:picLocks noChangeAspect="1"/>
          </p:cNvPicPr>
          <p:nvPr/>
        </p:nvPicPr>
        <p:blipFill rotWithShape="1">
          <a:blip r:embed="rId2"/>
          <a:srcRect t="21078"/>
          <a:stretch/>
        </p:blipFill>
        <p:spPr>
          <a:xfrm>
            <a:off x="116416" y="1524000"/>
            <a:ext cx="5217584" cy="2222305"/>
          </a:xfrm>
          <a:prstGeom prst="rect">
            <a:avLst/>
          </a:prstGeom>
        </p:spPr>
      </p:pic>
    </p:spTree>
    <p:extLst>
      <p:ext uri="{BB962C8B-B14F-4D97-AF65-F5344CB8AC3E}">
        <p14:creationId xmlns:p14="http://schemas.microsoft.com/office/powerpoint/2010/main" val="489146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solidFill>
                  <a:schemeClr val="accent2">
                    <a:lumMod val="50000"/>
                  </a:schemeClr>
                </a:solidFill>
              </a:rPr>
              <a:t>Notebooks:</a:t>
            </a:r>
          </a:p>
        </p:txBody>
      </p:sp>
      <p:sp>
        <p:nvSpPr>
          <p:cNvPr id="2" name="Content Placeholder 1"/>
          <p:cNvSpPr>
            <a:spLocks noGrp="1"/>
          </p:cNvSpPr>
          <p:nvPr>
            <p:ph idx="1"/>
          </p:nvPr>
        </p:nvSpPr>
        <p:spPr>
          <a:xfrm>
            <a:off x="374700" y="1626895"/>
            <a:ext cx="8438322" cy="2149233"/>
          </a:xfrm>
        </p:spPr>
        <p:txBody>
          <a:bodyPr>
            <a:normAutofit/>
          </a:bodyPr>
          <a:lstStyle/>
          <a:p>
            <a:pPr marL="0" indent="0" algn="ctr">
              <a:lnSpc>
                <a:spcPct val="150000"/>
              </a:lnSpc>
              <a:buNone/>
            </a:pPr>
            <a:r>
              <a:rPr lang="en-US" sz="3600" cap="all" dirty="0">
                <a:solidFill>
                  <a:schemeClr val="tx1"/>
                </a:solidFill>
                <a:ea typeface="+mj-ea"/>
              </a:rPr>
              <a:t>Spell checking &amp;</a:t>
            </a:r>
          </a:p>
          <a:p>
            <a:pPr marL="0" indent="0" algn="ctr">
              <a:lnSpc>
                <a:spcPct val="150000"/>
              </a:lnSpc>
              <a:buNone/>
            </a:pPr>
            <a:r>
              <a:rPr lang="en-US" sz="3600" cap="all" dirty="0">
                <a:solidFill>
                  <a:schemeClr val="tx1"/>
                </a:solidFill>
                <a:ea typeface="+mj-ea"/>
              </a:rPr>
              <a:t>Sentiment analysis</a:t>
            </a:r>
          </a:p>
        </p:txBody>
      </p:sp>
    </p:spTree>
    <p:extLst>
      <p:ext uri="{BB962C8B-B14F-4D97-AF65-F5344CB8AC3E}">
        <p14:creationId xmlns:p14="http://schemas.microsoft.com/office/powerpoint/2010/main" val="352125236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t>Object character recognition (OCR)</a:t>
            </a:r>
          </a:p>
        </p:txBody>
      </p:sp>
      <p:sp>
        <p:nvSpPr>
          <p:cNvPr id="4" name="Content Placeholder 3">
            <a:extLst>
              <a:ext uri="{FF2B5EF4-FFF2-40B4-BE49-F238E27FC236}">
                <a16:creationId xmlns:a16="http://schemas.microsoft.com/office/drawing/2014/main" id="{7DC5A9D3-303E-3A4F-B06B-C34D5BDA84B4}"/>
              </a:ext>
            </a:extLst>
          </p:cNvPr>
          <p:cNvSpPr>
            <a:spLocks noGrp="1"/>
          </p:cNvSpPr>
          <p:nvPr>
            <p:ph idx="1"/>
          </p:nvPr>
        </p:nvSpPr>
        <p:spPr>
          <a:xfrm>
            <a:off x="4338106" y="1173495"/>
            <a:ext cx="4585975" cy="3618424"/>
          </a:xfrm>
        </p:spPr>
        <p:txBody>
          <a:bodyPr>
            <a:normAutofit/>
          </a:bodyPr>
          <a:lstStyle/>
          <a:p>
            <a:pPr marL="457200" indent="-457200">
              <a:lnSpc>
                <a:spcPct val="120000"/>
              </a:lnSpc>
              <a:spcBef>
                <a:spcPts val="600"/>
              </a:spcBef>
              <a:buFont typeface="+mj-lt"/>
              <a:buAutoNum type="arabicPeriod"/>
            </a:pPr>
            <a:r>
              <a:rPr lang="en-US" sz="3200" dirty="0"/>
              <a:t>Image pre-processing</a:t>
            </a:r>
          </a:p>
          <a:p>
            <a:pPr marL="457200" indent="-457200">
              <a:lnSpc>
                <a:spcPct val="120000"/>
              </a:lnSpc>
              <a:spcBef>
                <a:spcPts val="600"/>
              </a:spcBef>
              <a:buFont typeface="+mj-lt"/>
              <a:buAutoNum type="arabicPeriod"/>
            </a:pPr>
            <a:r>
              <a:rPr lang="en-US" sz="3200" dirty="0"/>
              <a:t>Layout detection</a:t>
            </a:r>
          </a:p>
          <a:p>
            <a:pPr marL="457200" indent="-457200">
              <a:lnSpc>
                <a:spcPct val="120000"/>
              </a:lnSpc>
              <a:spcBef>
                <a:spcPts val="600"/>
              </a:spcBef>
              <a:buFont typeface="+mj-lt"/>
              <a:buAutoNum type="arabicPeriod"/>
            </a:pPr>
            <a:r>
              <a:rPr lang="en-US" sz="3200" dirty="0"/>
              <a:t>Distributed OCR</a:t>
            </a:r>
          </a:p>
          <a:p>
            <a:pPr marL="457200" indent="-457200">
              <a:lnSpc>
                <a:spcPct val="120000"/>
              </a:lnSpc>
              <a:spcBef>
                <a:spcPts val="600"/>
              </a:spcBef>
              <a:buFont typeface="+mj-lt"/>
              <a:buAutoNum type="arabicPeriod"/>
            </a:pPr>
            <a:r>
              <a:rPr lang="en-US" sz="3200" dirty="0"/>
              <a:t>Sentence breaking</a:t>
            </a:r>
          </a:p>
          <a:p>
            <a:pPr marL="457200" indent="-457200">
              <a:lnSpc>
                <a:spcPct val="120000"/>
              </a:lnSpc>
              <a:spcBef>
                <a:spcPts val="600"/>
              </a:spcBef>
              <a:buFont typeface="+mj-lt"/>
              <a:buAutoNum type="arabicPeriod"/>
            </a:pPr>
            <a:r>
              <a:rPr lang="en-US" sz="3200" dirty="0"/>
              <a:t>OCR spell correction</a:t>
            </a:r>
          </a:p>
        </p:txBody>
      </p:sp>
      <p:pic>
        <p:nvPicPr>
          <p:cNvPr id="2" name="Picture 1">
            <a:extLst>
              <a:ext uri="{FF2B5EF4-FFF2-40B4-BE49-F238E27FC236}">
                <a16:creationId xmlns:a16="http://schemas.microsoft.com/office/drawing/2014/main" id="{689E0D54-251D-3843-BB43-2EEE90296C5F}"/>
              </a:ext>
            </a:extLst>
          </p:cNvPr>
          <p:cNvPicPr>
            <a:picLocks noChangeAspect="1"/>
          </p:cNvPicPr>
          <p:nvPr/>
        </p:nvPicPr>
        <p:blipFill>
          <a:blip r:embed="rId2"/>
          <a:stretch>
            <a:fillRect/>
          </a:stretch>
        </p:blipFill>
        <p:spPr>
          <a:xfrm>
            <a:off x="610484" y="2153721"/>
            <a:ext cx="2028544" cy="1313446"/>
          </a:xfrm>
          <a:prstGeom prst="rect">
            <a:avLst/>
          </a:prstGeom>
        </p:spPr>
      </p:pic>
      <p:sp>
        <p:nvSpPr>
          <p:cNvPr id="3" name="Rectangle 2">
            <a:extLst>
              <a:ext uri="{FF2B5EF4-FFF2-40B4-BE49-F238E27FC236}">
                <a16:creationId xmlns:a16="http://schemas.microsoft.com/office/drawing/2014/main" id="{678EA244-DDB8-074E-8526-66E5F70550B6}"/>
              </a:ext>
            </a:extLst>
          </p:cNvPr>
          <p:cNvSpPr/>
          <p:nvPr/>
        </p:nvSpPr>
        <p:spPr>
          <a:xfrm>
            <a:off x="3268795" y="2445067"/>
            <a:ext cx="439544" cy="707886"/>
          </a:xfrm>
          <a:prstGeom prst="rect">
            <a:avLst/>
          </a:prstGeom>
        </p:spPr>
        <p:txBody>
          <a:bodyPr wrap="none">
            <a:spAutoFit/>
          </a:bodyPr>
          <a:lstStyle/>
          <a:p>
            <a:r>
              <a:rPr lang="en-US" sz="4000" dirty="0"/>
              <a:t>+</a:t>
            </a:r>
          </a:p>
        </p:txBody>
      </p:sp>
    </p:spTree>
    <p:extLst>
      <p:ext uri="{BB962C8B-B14F-4D97-AF65-F5344CB8AC3E}">
        <p14:creationId xmlns:p14="http://schemas.microsoft.com/office/powerpoint/2010/main" val="44913878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457200" y="120790"/>
            <a:ext cx="8229600" cy="77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400" b="1" dirty="0"/>
              <a:t>OCR: IMAGE Pre-processing</a:t>
            </a:r>
            <a:endParaRPr dirty="0"/>
          </a:p>
        </p:txBody>
      </p:sp>
      <p:pic>
        <p:nvPicPr>
          <p:cNvPr id="127" name="Google Shape;127;p18"/>
          <p:cNvPicPr preferRelativeResize="0"/>
          <p:nvPr/>
        </p:nvPicPr>
        <p:blipFill>
          <a:blip r:embed="rId3">
            <a:alphaModFix/>
          </a:blip>
          <a:stretch>
            <a:fillRect/>
          </a:stretch>
        </p:blipFill>
        <p:spPr>
          <a:xfrm>
            <a:off x="457200" y="2936650"/>
            <a:ext cx="5651427" cy="1926175"/>
          </a:xfrm>
          <a:prstGeom prst="rect">
            <a:avLst/>
          </a:prstGeom>
          <a:noFill/>
          <a:ln>
            <a:noFill/>
          </a:ln>
        </p:spPr>
      </p:pic>
      <p:pic>
        <p:nvPicPr>
          <p:cNvPr id="128" name="Google Shape;128;p18"/>
          <p:cNvPicPr preferRelativeResize="0"/>
          <p:nvPr/>
        </p:nvPicPr>
        <p:blipFill>
          <a:blip r:embed="rId4">
            <a:alphaModFix/>
          </a:blip>
          <a:stretch>
            <a:fillRect/>
          </a:stretch>
        </p:blipFill>
        <p:spPr>
          <a:xfrm>
            <a:off x="457201" y="717400"/>
            <a:ext cx="5549226" cy="2195775"/>
          </a:xfrm>
          <a:prstGeom prst="rect">
            <a:avLst/>
          </a:prstGeom>
          <a:noFill/>
          <a:ln>
            <a:noFill/>
          </a:ln>
        </p:spPr>
      </p:pic>
      <p:sp>
        <p:nvSpPr>
          <p:cNvPr id="129" name="Google Shape;129;p18"/>
          <p:cNvSpPr/>
          <p:nvPr/>
        </p:nvSpPr>
        <p:spPr>
          <a:xfrm>
            <a:off x="6256225" y="1666050"/>
            <a:ext cx="1010400" cy="21120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1232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457200" y="154865"/>
            <a:ext cx="8229600" cy="77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400" b="1" dirty="0"/>
              <a:t>OCR: Layout</a:t>
            </a:r>
            <a:endParaRPr dirty="0"/>
          </a:p>
        </p:txBody>
      </p:sp>
      <p:pic>
        <p:nvPicPr>
          <p:cNvPr id="136" name="Google Shape;136;p19"/>
          <p:cNvPicPr preferRelativeResize="0"/>
          <p:nvPr/>
        </p:nvPicPr>
        <p:blipFill>
          <a:blip r:embed="rId3">
            <a:alphaModFix/>
          </a:blip>
          <a:stretch>
            <a:fillRect/>
          </a:stretch>
        </p:blipFill>
        <p:spPr>
          <a:xfrm>
            <a:off x="896750" y="990590"/>
            <a:ext cx="6465019" cy="3904435"/>
          </a:xfrm>
          <a:prstGeom prst="rect">
            <a:avLst/>
          </a:prstGeom>
          <a:noFill/>
          <a:ln>
            <a:noFill/>
          </a:ln>
        </p:spPr>
      </p:pic>
    </p:spTree>
    <p:extLst>
      <p:ext uri="{BB962C8B-B14F-4D97-AF65-F5344CB8AC3E}">
        <p14:creationId xmlns:p14="http://schemas.microsoft.com/office/powerpoint/2010/main" val="4023572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p:cNvSpPr>
          <p:nvPr>
            <p:ph type="title"/>
          </p:nvPr>
        </p:nvSpPr>
        <p:spPr>
          <a:xfrm>
            <a:off x="457200" y="154865"/>
            <a:ext cx="8229600" cy="779318"/>
          </a:xfrm>
        </p:spPr>
        <p:txBody>
          <a:bodyPr/>
          <a:lstStyle/>
          <a:p>
            <a:pPr algn="ctr"/>
            <a:r>
              <a:rPr lang="en-US" dirty="0">
                <a:solidFill>
                  <a:schemeClr val="accent2">
                    <a:lumMod val="50000"/>
                  </a:schemeClr>
                </a:solidFill>
              </a:rPr>
              <a:t>The first rule of </a:t>
            </a:r>
            <a:r>
              <a:rPr lang="en-US" dirty="0" err="1">
                <a:solidFill>
                  <a:schemeClr val="accent2">
                    <a:lumMod val="50000"/>
                  </a:schemeClr>
                </a:solidFill>
              </a:rPr>
              <a:t>nlP</a:t>
            </a:r>
            <a:r>
              <a:rPr lang="en-US" dirty="0">
                <a:solidFill>
                  <a:schemeClr val="accent2">
                    <a:lumMod val="50000"/>
                  </a:schemeClr>
                </a:solidFill>
              </a:rPr>
              <a:t> is</a:t>
            </a:r>
          </a:p>
        </p:txBody>
      </p:sp>
      <p:sp>
        <p:nvSpPr>
          <p:cNvPr id="2" name="Content Placeholder 1"/>
          <p:cNvSpPr>
            <a:spLocks noGrp="1"/>
          </p:cNvSpPr>
          <p:nvPr>
            <p:ph idx="1"/>
          </p:nvPr>
        </p:nvSpPr>
        <p:spPr>
          <a:xfrm>
            <a:off x="374700" y="2058700"/>
            <a:ext cx="8438322" cy="987008"/>
          </a:xfrm>
        </p:spPr>
        <p:txBody>
          <a:bodyPr>
            <a:normAutofit/>
          </a:bodyPr>
          <a:lstStyle/>
          <a:p>
            <a:pPr marL="0" indent="0" algn="ctr">
              <a:lnSpc>
                <a:spcPct val="150000"/>
              </a:lnSpc>
              <a:buNone/>
            </a:pPr>
            <a:r>
              <a:rPr lang="en-US" sz="3600" cap="all" dirty="0">
                <a:solidFill>
                  <a:schemeClr val="tx1"/>
                </a:solidFill>
                <a:ea typeface="+mj-ea"/>
              </a:rPr>
              <a:t>We all speak many languages.</a:t>
            </a:r>
          </a:p>
        </p:txBody>
      </p:sp>
    </p:spTree>
    <p:extLst>
      <p:ext uri="{BB962C8B-B14F-4D97-AF65-F5344CB8AC3E}">
        <p14:creationId xmlns:p14="http://schemas.microsoft.com/office/powerpoint/2010/main" val="290564797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457200" y="154865"/>
            <a:ext cx="8229600" cy="779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400" b="1" dirty="0"/>
              <a:t>OCR SPECIFIC SENTENCE DETECTION &amp; SPELL CHECKING</a:t>
            </a:r>
            <a:endParaRPr dirty="0"/>
          </a:p>
        </p:txBody>
      </p:sp>
      <p:pic>
        <p:nvPicPr>
          <p:cNvPr id="3" name="Picture 2">
            <a:extLst>
              <a:ext uri="{FF2B5EF4-FFF2-40B4-BE49-F238E27FC236}">
                <a16:creationId xmlns:a16="http://schemas.microsoft.com/office/drawing/2014/main" id="{AB78E8CA-9DF4-4349-AE24-0B3EA36D6BC8}"/>
              </a:ext>
            </a:extLst>
          </p:cNvPr>
          <p:cNvPicPr>
            <a:picLocks noChangeAspect="1"/>
          </p:cNvPicPr>
          <p:nvPr/>
        </p:nvPicPr>
        <p:blipFill>
          <a:blip r:embed="rId3"/>
          <a:stretch>
            <a:fillRect/>
          </a:stretch>
        </p:blipFill>
        <p:spPr>
          <a:xfrm>
            <a:off x="457200" y="934265"/>
            <a:ext cx="4826886" cy="3986032"/>
          </a:xfrm>
          <a:prstGeom prst="rect">
            <a:avLst/>
          </a:prstGeom>
        </p:spPr>
      </p:pic>
      <p:sp>
        <p:nvSpPr>
          <p:cNvPr id="4" name="Rectangle 3">
            <a:extLst>
              <a:ext uri="{FF2B5EF4-FFF2-40B4-BE49-F238E27FC236}">
                <a16:creationId xmlns:a16="http://schemas.microsoft.com/office/drawing/2014/main" id="{EF805B30-C8A5-A74F-A56C-8C8B9B50B0C3}"/>
              </a:ext>
            </a:extLst>
          </p:cNvPr>
          <p:cNvSpPr/>
          <p:nvPr/>
        </p:nvSpPr>
        <p:spPr>
          <a:xfrm>
            <a:off x="5584784" y="1102692"/>
            <a:ext cx="3330616" cy="3416320"/>
          </a:xfrm>
          <a:prstGeom prst="rect">
            <a:avLst/>
          </a:prstGeom>
        </p:spPr>
        <p:txBody>
          <a:bodyPr wrap="square">
            <a:spAutoFit/>
          </a:bodyPr>
          <a:lstStyle/>
          <a:p>
            <a:pPr marL="285750" indent="-285750">
              <a:buFont typeface="Arial" panose="020B0604020202020204" pitchFamily="34" charset="0"/>
              <a:buChar char="•"/>
            </a:pPr>
            <a:r>
              <a:rPr lang="en-US" dirty="0"/>
              <a:t>Sentence detection handles:</a:t>
            </a:r>
          </a:p>
          <a:p>
            <a:pPr marL="742950" lvl="1" indent="-285750">
              <a:buFont typeface="Arial" panose="020B0604020202020204" pitchFamily="34" charset="0"/>
              <a:buChar char="•"/>
            </a:pPr>
            <a:r>
              <a:rPr lang="en-US" dirty="0"/>
              <a:t>Page breaks</a:t>
            </a:r>
          </a:p>
          <a:p>
            <a:pPr marL="742950" lvl="1" indent="-285750">
              <a:buFont typeface="Arial" panose="020B0604020202020204" pitchFamily="34" charset="0"/>
              <a:buChar char="•"/>
            </a:pPr>
            <a:r>
              <a:rPr lang="en-US" dirty="0"/>
              <a:t>Paragraph breaks</a:t>
            </a:r>
          </a:p>
          <a:p>
            <a:pPr marL="742950" lvl="1" indent="-285750">
              <a:buFont typeface="Arial" panose="020B0604020202020204" pitchFamily="34" charset="0"/>
              <a:buChar char="•"/>
            </a:pPr>
            <a:r>
              <a:rPr lang="en-US" dirty="0"/>
              <a:t>Headers &amp; footers</a:t>
            </a:r>
          </a:p>
          <a:p>
            <a:pPr marL="742950" lvl="1" indent="-285750">
              <a:buFont typeface="Arial" panose="020B0604020202020204" pitchFamily="34" charset="0"/>
              <a:buChar char="•"/>
            </a:pPr>
            <a:r>
              <a:rPr lang="en-US" dirty="0"/>
              <a:t>Lists</a:t>
            </a:r>
          </a:p>
          <a:p>
            <a:pPr marL="742950" lvl="1" indent="-285750">
              <a:buFont typeface="Arial" panose="020B0604020202020204" pitchFamily="34" charset="0"/>
              <a:buChar char="•"/>
            </a:pPr>
            <a:r>
              <a:rPr lang="en-US" dirty="0"/>
              <a:t>Enumerations</a:t>
            </a:r>
          </a:p>
          <a:p>
            <a:pPr lvl="1"/>
            <a:endParaRPr lang="en-US" dirty="0"/>
          </a:p>
          <a:p>
            <a:pPr marL="285750" indent="-285750">
              <a:buFont typeface="Arial" panose="020B0604020202020204" pitchFamily="34" charset="0"/>
              <a:buChar char="•"/>
            </a:pPr>
            <a:r>
              <a:rPr lang="en-US" dirty="0"/>
              <a:t>OCR-specific spell checker</a:t>
            </a:r>
          </a:p>
          <a:p>
            <a:pPr marL="742950" lvl="1" indent="-285750">
              <a:buFont typeface="Arial" panose="020B0604020202020204" pitchFamily="34" charset="0"/>
              <a:buChar char="•"/>
            </a:pPr>
            <a:r>
              <a:rPr lang="en-US" dirty="0"/>
              <a:t>e &lt;-&gt; c</a:t>
            </a:r>
          </a:p>
          <a:p>
            <a:pPr marL="742950" lvl="1" indent="-285750">
              <a:buFont typeface="Arial" panose="020B0604020202020204" pitchFamily="34" charset="0"/>
              <a:buChar char="•"/>
            </a:pPr>
            <a:r>
              <a:rPr lang="en-US" dirty="0"/>
              <a:t>n &lt;-&gt; m</a:t>
            </a:r>
          </a:p>
          <a:p>
            <a:pPr marL="742950" lvl="1" indent="-285750">
              <a:buFont typeface="Arial" panose="020B0604020202020204" pitchFamily="34" charset="0"/>
              <a:buChar char="•"/>
            </a:pPr>
            <a:r>
              <a:rPr lang="en-US" dirty="0"/>
              <a:t>l &lt;&gt; 1</a:t>
            </a:r>
          </a:p>
          <a:p>
            <a:pPr marL="742950" lvl="1" indent="-285750">
              <a:buFont typeface="Arial" panose="020B0604020202020204" pitchFamily="34" charset="0"/>
              <a:buChar char="•"/>
            </a:pPr>
            <a:r>
              <a:rPr lang="en-US" dirty="0"/>
              <a:t>O &lt;&gt; 0</a:t>
            </a:r>
          </a:p>
        </p:txBody>
      </p:sp>
    </p:spTree>
    <p:extLst>
      <p:ext uri="{BB962C8B-B14F-4D97-AF65-F5344CB8AC3E}">
        <p14:creationId xmlns:p14="http://schemas.microsoft.com/office/powerpoint/2010/main" val="2037307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5">
            <a:extLst>
              <a:ext uri="{FF2B5EF4-FFF2-40B4-BE49-F238E27FC236}">
                <a16:creationId xmlns:a16="http://schemas.microsoft.com/office/drawing/2014/main" id="{7754AB6F-1422-4E7F-9080-F8661BF51740}"/>
              </a:ext>
            </a:extLst>
          </p:cNvPr>
          <p:cNvSpPr txBox="1">
            <a:spLocks/>
          </p:cNvSpPr>
          <p:nvPr/>
        </p:nvSpPr>
        <p:spPr>
          <a:xfrm>
            <a:off x="5145315" y="589831"/>
            <a:ext cx="3425371"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NLP in Healthcare</a:t>
            </a:r>
          </a:p>
        </p:txBody>
      </p:sp>
      <p:graphicFrame>
        <p:nvGraphicFramePr>
          <p:cNvPr id="8" name="Diagram 7">
            <a:extLst>
              <a:ext uri="{FF2B5EF4-FFF2-40B4-BE49-F238E27FC236}">
                <a16:creationId xmlns:a16="http://schemas.microsoft.com/office/drawing/2014/main" id="{89CABC52-7A67-404D-AF2B-1A1EEC2DC30A}"/>
              </a:ext>
            </a:extLst>
          </p:cNvPr>
          <p:cNvGraphicFramePr/>
          <p:nvPr>
            <p:extLst/>
          </p:nvPr>
        </p:nvGraphicFramePr>
        <p:xfrm>
          <a:off x="5036458" y="2602946"/>
          <a:ext cx="3751942" cy="2543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1FFEC220-EABF-4FB8-833D-43DE01280D37}"/>
              </a:ext>
            </a:extLst>
          </p:cNvPr>
          <p:cNvGraphicFramePr/>
          <p:nvPr>
            <p:extLst/>
          </p:nvPr>
        </p:nvGraphicFramePr>
        <p:xfrm>
          <a:off x="-870856" y="154119"/>
          <a:ext cx="6843484" cy="47728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77264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98" y="-3460"/>
            <a:ext cx="8564804" cy="555229"/>
          </a:xfrm>
        </p:spPr>
        <p:txBody>
          <a:bodyPr/>
          <a:lstStyle/>
          <a:p>
            <a:r>
              <a:rPr lang="en-US" sz="1800" b="1" dirty="0"/>
              <a:t>Risk prediction Case Study: Detecting Sepsis</a:t>
            </a:r>
          </a:p>
        </p:txBody>
      </p:sp>
      <p:pic>
        <p:nvPicPr>
          <p:cNvPr id="5" name="Picture 4">
            <a:extLst>
              <a:ext uri="{FF2B5EF4-FFF2-40B4-BE49-F238E27FC236}">
                <a16:creationId xmlns:a16="http://schemas.microsoft.com/office/drawing/2014/main" id="{AFBA3362-FF1E-4832-BF66-806B91F35716}"/>
              </a:ext>
            </a:extLst>
          </p:cNvPr>
          <p:cNvPicPr/>
          <p:nvPr/>
        </p:nvPicPr>
        <p:blipFill rotWithShape="1">
          <a:blip r:embed="rId2"/>
          <a:srcRect l="3290" t="20553" r="31600" b="49877"/>
          <a:stretch/>
        </p:blipFill>
        <p:spPr bwMode="auto">
          <a:xfrm>
            <a:off x="1600200" y="604737"/>
            <a:ext cx="5701942" cy="1456373"/>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8E442A4F-3D5C-40D0-A75C-3B4837A42318}"/>
              </a:ext>
            </a:extLst>
          </p:cNvPr>
          <p:cNvSpPr/>
          <p:nvPr/>
        </p:nvSpPr>
        <p:spPr>
          <a:xfrm>
            <a:off x="400050" y="2669307"/>
            <a:ext cx="4229100" cy="2031325"/>
          </a:xfrm>
          <a:prstGeom prst="rect">
            <a:avLst/>
          </a:prstGeom>
        </p:spPr>
        <p:txBody>
          <a:bodyPr wrap="square">
            <a:spAutoFit/>
          </a:bodyPr>
          <a:lstStyle/>
          <a:p>
            <a:pPr>
              <a:spcAft>
                <a:spcPts val="450"/>
              </a:spcAft>
            </a:pPr>
            <a:r>
              <a:rPr lang="en-US" b="1" dirty="0">
                <a:solidFill>
                  <a:srgbClr val="0070C0"/>
                </a:solidFill>
                <a:latin typeface="+mj-lt"/>
              </a:rPr>
              <a:t>“Compared to previous work that only used structured data such as vital signs and demographic information, utilizing free text drastically improves the discriminatory ability (increase in AUC from 0.67 to 0.86) of identifying infection.”</a:t>
            </a:r>
          </a:p>
        </p:txBody>
      </p:sp>
      <p:pic>
        <p:nvPicPr>
          <p:cNvPr id="2050" name="Picture 2" descr="http://journals.plos.org/plosone/article/figure/image?size=large&amp;id=info:doi/10.1371/journal.pone.0174708.g002">
            <a:extLst>
              <a:ext uri="{FF2B5EF4-FFF2-40B4-BE49-F238E27FC236}">
                <a16:creationId xmlns:a16="http://schemas.microsoft.com/office/drawing/2014/main" id="{9E98FFFB-36D7-48E9-A789-6A03E9CDF3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0700" y="2238459"/>
            <a:ext cx="2857500" cy="2562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4995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855" y="0"/>
            <a:ext cx="8564804" cy="555229"/>
          </a:xfrm>
        </p:spPr>
        <p:txBody>
          <a:bodyPr/>
          <a:lstStyle/>
          <a:p>
            <a:r>
              <a:rPr lang="en-US" sz="1800" b="1" dirty="0"/>
              <a:t>Cohort selection Case Study: Oncology</a:t>
            </a:r>
          </a:p>
        </p:txBody>
      </p:sp>
      <p:sp>
        <p:nvSpPr>
          <p:cNvPr id="8" name="Rectangle 7">
            <a:extLst>
              <a:ext uri="{FF2B5EF4-FFF2-40B4-BE49-F238E27FC236}">
                <a16:creationId xmlns:a16="http://schemas.microsoft.com/office/drawing/2014/main" id="{8E442A4F-3D5C-40D0-A75C-3B4837A42318}"/>
              </a:ext>
            </a:extLst>
          </p:cNvPr>
          <p:cNvSpPr/>
          <p:nvPr/>
        </p:nvSpPr>
        <p:spPr>
          <a:xfrm>
            <a:off x="400050" y="2500727"/>
            <a:ext cx="4686300" cy="2436564"/>
          </a:xfrm>
          <a:prstGeom prst="rect">
            <a:avLst/>
          </a:prstGeom>
        </p:spPr>
        <p:txBody>
          <a:bodyPr wrap="square">
            <a:spAutoFit/>
          </a:bodyPr>
          <a:lstStyle/>
          <a:p>
            <a:pPr>
              <a:spcAft>
                <a:spcPts val="450"/>
              </a:spcAft>
            </a:pPr>
            <a:r>
              <a:rPr lang="en-US" b="1" dirty="0">
                <a:solidFill>
                  <a:srgbClr val="0070C0"/>
                </a:solidFill>
                <a:latin typeface="+mj-lt"/>
              </a:rPr>
              <a:t>“Using the combination of structured and unstructured data, 8324 patients were identified as having advanced NSCLC. </a:t>
            </a:r>
          </a:p>
          <a:p>
            <a:pPr>
              <a:spcAft>
                <a:spcPts val="450"/>
              </a:spcAft>
            </a:pPr>
            <a:r>
              <a:rPr lang="en-US" b="1" dirty="0">
                <a:solidFill>
                  <a:srgbClr val="0070C0"/>
                </a:solidFill>
                <a:latin typeface="+mj-lt"/>
              </a:rPr>
              <a:t>Of these patients, only 2472 were also in the cohort generated using structured data only.</a:t>
            </a:r>
          </a:p>
          <a:p>
            <a:pPr>
              <a:spcAft>
                <a:spcPts val="450"/>
              </a:spcAft>
            </a:pPr>
            <a:r>
              <a:rPr lang="en-US" b="1" dirty="0">
                <a:solidFill>
                  <a:srgbClr val="0070C0"/>
                </a:solidFill>
                <a:latin typeface="+mj-lt"/>
              </a:rPr>
              <a:t>Further, 1090 patients would be included in the structured data only cohort who should have been excluded based on additional data.”</a:t>
            </a:r>
          </a:p>
        </p:txBody>
      </p:sp>
      <p:pic>
        <p:nvPicPr>
          <p:cNvPr id="6" name="Picture 5">
            <a:extLst>
              <a:ext uri="{FF2B5EF4-FFF2-40B4-BE49-F238E27FC236}">
                <a16:creationId xmlns:a16="http://schemas.microsoft.com/office/drawing/2014/main" id="{A3C4D336-199B-4278-8F44-0F9EDD39DADF}"/>
              </a:ext>
            </a:extLst>
          </p:cNvPr>
          <p:cNvPicPr/>
          <p:nvPr/>
        </p:nvPicPr>
        <p:blipFill rotWithShape="1">
          <a:blip r:embed="rId2"/>
          <a:srcRect l="21432" t="28773" r="37923" b="39446"/>
          <a:stretch/>
        </p:blipFill>
        <p:spPr bwMode="auto">
          <a:xfrm>
            <a:off x="2114550" y="539714"/>
            <a:ext cx="4457700" cy="1961013"/>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1687A1A2-D0D7-47DB-A092-141B208D200B}"/>
              </a:ext>
            </a:extLst>
          </p:cNvPr>
          <p:cNvPicPr/>
          <p:nvPr/>
        </p:nvPicPr>
        <p:blipFill rotWithShape="1">
          <a:blip r:embed="rId3"/>
          <a:srcRect l="30058" t="18339" r="43350" b="48615"/>
          <a:stretch/>
        </p:blipFill>
        <p:spPr bwMode="auto">
          <a:xfrm>
            <a:off x="5314950" y="2424778"/>
            <a:ext cx="3371850" cy="23567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863561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Named entity recognition</a:t>
            </a:r>
          </a:p>
        </p:txBody>
      </p:sp>
      <p:pic>
        <p:nvPicPr>
          <p:cNvPr id="1026" name="Picture 2" descr="Related image">
            <a:extLst>
              <a:ext uri="{FF2B5EF4-FFF2-40B4-BE49-F238E27FC236}">
                <a16:creationId xmlns:a16="http://schemas.microsoft.com/office/drawing/2014/main" id="{18108C74-9465-480C-9C8A-42C6891FA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2" y="1203552"/>
            <a:ext cx="795337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5690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02" y="154865"/>
            <a:ext cx="8711097" cy="779318"/>
          </a:xfrm>
        </p:spPr>
        <p:txBody>
          <a:bodyPr>
            <a:normAutofit/>
          </a:bodyPr>
          <a:lstStyle/>
          <a:p>
            <a:pPr algn="ctr"/>
            <a:r>
              <a:rPr lang="en-US" dirty="0"/>
              <a:t>DE-IDENTIFICATION</a:t>
            </a:r>
            <a:br>
              <a:rPr lang="en-US" dirty="0"/>
            </a:br>
            <a:endParaRPr lang="en-US" dirty="0"/>
          </a:p>
        </p:txBody>
      </p:sp>
      <p:sp>
        <p:nvSpPr>
          <p:cNvPr id="7" name="AutoShape 2" descr="https://www.ncbi.nlm.nih.gov/research/bionlp/static/main/images/tools/taggerone_fig1.jpg">
            <a:extLst>
              <a:ext uri="{FF2B5EF4-FFF2-40B4-BE49-F238E27FC236}">
                <a16:creationId xmlns:a16="http://schemas.microsoft.com/office/drawing/2014/main" id="{2CE2D4A6-4BF9-4F66-8FC6-579FB68EB8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65886C18-4474-9840-93AA-12D12FF433AA}"/>
              </a:ext>
            </a:extLst>
          </p:cNvPr>
          <p:cNvPicPr>
            <a:picLocks noChangeAspect="1"/>
          </p:cNvPicPr>
          <p:nvPr/>
        </p:nvPicPr>
        <p:blipFill>
          <a:blip r:embed="rId2"/>
          <a:stretch>
            <a:fillRect/>
          </a:stretch>
        </p:blipFill>
        <p:spPr>
          <a:xfrm>
            <a:off x="1456562" y="717550"/>
            <a:ext cx="5719742" cy="4252796"/>
          </a:xfrm>
          <a:prstGeom prst="rect">
            <a:avLst/>
          </a:prstGeom>
        </p:spPr>
      </p:pic>
    </p:spTree>
    <p:extLst>
      <p:ext uri="{BB962C8B-B14F-4D97-AF65-F5344CB8AC3E}">
        <p14:creationId xmlns:p14="http://schemas.microsoft.com/office/powerpoint/2010/main" val="9556276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03" y="154865"/>
            <a:ext cx="4124740" cy="779318"/>
          </a:xfrm>
        </p:spPr>
        <p:txBody>
          <a:bodyPr>
            <a:normAutofit/>
          </a:bodyPr>
          <a:lstStyle/>
          <a:p>
            <a:r>
              <a:rPr lang="en-US" dirty="0"/>
              <a:t>Deep learning for </a:t>
            </a:r>
            <a:r>
              <a:rPr lang="en-US" dirty="0" err="1"/>
              <a:t>ner</a:t>
            </a:r>
            <a:br>
              <a:rPr lang="en-US" dirty="0"/>
            </a:br>
            <a:endParaRPr lang="en-US" dirty="0"/>
          </a:p>
        </p:txBody>
      </p:sp>
      <p:pic>
        <p:nvPicPr>
          <p:cNvPr id="5" name="Content Placeholder 3">
            <a:extLst>
              <a:ext uri="{FF2B5EF4-FFF2-40B4-BE49-F238E27FC236}">
                <a16:creationId xmlns:a16="http://schemas.microsoft.com/office/drawing/2014/main" id="{BA192268-583D-B243-A418-1F23FDD868DD}"/>
              </a:ext>
            </a:extLst>
          </p:cNvPr>
          <p:cNvPicPr>
            <a:picLocks noGrp="1" noChangeAspect="1"/>
          </p:cNvPicPr>
          <p:nvPr>
            <p:ph idx="1"/>
          </p:nvPr>
        </p:nvPicPr>
        <p:blipFill>
          <a:blip r:embed="rId2"/>
          <a:stretch>
            <a:fillRect/>
          </a:stretch>
        </p:blipFill>
        <p:spPr>
          <a:xfrm>
            <a:off x="4472734" y="0"/>
            <a:ext cx="4641449" cy="4948135"/>
          </a:xfrm>
          <a:prstGeom prst="rect">
            <a:avLst/>
          </a:prstGeom>
        </p:spPr>
      </p:pic>
      <p:sp>
        <p:nvSpPr>
          <p:cNvPr id="8" name="TextBox 7">
            <a:extLst>
              <a:ext uri="{FF2B5EF4-FFF2-40B4-BE49-F238E27FC236}">
                <a16:creationId xmlns:a16="http://schemas.microsoft.com/office/drawing/2014/main" id="{08D986B6-FC92-AD44-8ADE-8E0EA74DED5B}"/>
              </a:ext>
            </a:extLst>
          </p:cNvPr>
          <p:cNvSpPr txBox="1"/>
          <p:nvPr/>
        </p:nvSpPr>
        <p:spPr>
          <a:xfrm>
            <a:off x="87086" y="3598038"/>
            <a:ext cx="4216557" cy="1154162"/>
          </a:xfrm>
          <a:prstGeom prst="rect">
            <a:avLst/>
          </a:prstGeom>
          <a:noFill/>
        </p:spPr>
        <p:txBody>
          <a:bodyPr wrap="square" rtlCol="0">
            <a:spAutoFit/>
          </a:bodyPr>
          <a:lstStyle/>
          <a:p>
            <a:r>
              <a:rPr lang="en-US" dirty="0"/>
              <a:t>“Entity Recognition from Clinical Texts via Recurrent Neural Network”. </a:t>
            </a:r>
          </a:p>
          <a:p>
            <a:pPr>
              <a:spcBef>
                <a:spcPts val="600"/>
              </a:spcBef>
            </a:pPr>
            <a:r>
              <a:rPr lang="en-US" sz="1400" dirty="0"/>
              <a:t>Liu et al., </a:t>
            </a:r>
            <a:r>
              <a:rPr lang="en-US" sz="1400" i="1" dirty="0"/>
              <a:t>BMC Medical Informatics &amp; Decision Making</a:t>
            </a:r>
            <a:r>
              <a:rPr lang="en-US" sz="1400" dirty="0"/>
              <a:t>, July 2017.</a:t>
            </a:r>
          </a:p>
        </p:txBody>
      </p:sp>
      <p:graphicFrame>
        <p:nvGraphicFramePr>
          <p:cNvPr id="6" name="Table 5">
            <a:extLst>
              <a:ext uri="{FF2B5EF4-FFF2-40B4-BE49-F238E27FC236}">
                <a16:creationId xmlns:a16="http://schemas.microsoft.com/office/drawing/2014/main" id="{757A563E-2288-4AEE-B16F-3D02D70A84D4}"/>
              </a:ext>
            </a:extLst>
          </p:cNvPr>
          <p:cNvGraphicFramePr>
            <a:graphicFrameLocks noGrp="1"/>
          </p:cNvGraphicFramePr>
          <p:nvPr/>
        </p:nvGraphicFramePr>
        <p:xfrm>
          <a:off x="178903" y="1592502"/>
          <a:ext cx="4530980" cy="1483360"/>
        </p:xfrm>
        <a:graphic>
          <a:graphicData uri="http://schemas.openxmlformats.org/drawingml/2006/table">
            <a:tbl>
              <a:tblPr firstRow="1" bandRow="1">
                <a:tableStyleId>{5C22544A-7EE6-4342-B048-85BDC9FD1C3A}</a:tableStyleId>
              </a:tblPr>
              <a:tblGrid>
                <a:gridCol w="916926">
                  <a:extLst>
                    <a:ext uri="{9D8B030D-6E8A-4147-A177-3AD203B41FA5}">
                      <a16:colId xmlns:a16="http://schemas.microsoft.com/office/drawing/2014/main" val="829587289"/>
                    </a:ext>
                  </a:extLst>
                </a:gridCol>
                <a:gridCol w="914400">
                  <a:extLst>
                    <a:ext uri="{9D8B030D-6E8A-4147-A177-3AD203B41FA5}">
                      <a16:colId xmlns:a16="http://schemas.microsoft.com/office/drawing/2014/main" val="1082495320"/>
                    </a:ext>
                  </a:extLst>
                </a:gridCol>
                <a:gridCol w="2699654">
                  <a:extLst>
                    <a:ext uri="{9D8B030D-6E8A-4147-A177-3AD203B41FA5}">
                      <a16:colId xmlns:a16="http://schemas.microsoft.com/office/drawing/2014/main" val="50112917"/>
                    </a:ext>
                  </a:extLst>
                </a:gridCol>
              </a:tblGrid>
              <a:tr h="370840">
                <a:tc>
                  <a:txBody>
                    <a:bodyPr/>
                    <a:lstStyle/>
                    <a:p>
                      <a:r>
                        <a:rPr lang="en-US" sz="1600" dirty="0"/>
                        <a:t>F-Score</a:t>
                      </a:r>
                    </a:p>
                  </a:txBody>
                  <a:tcPr/>
                </a:tc>
                <a:tc>
                  <a:txBody>
                    <a:bodyPr/>
                    <a:lstStyle/>
                    <a:p>
                      <a:r>
                        <a:rPr lang="en-US" sz="1600" dirty="0"/>
                        <a:t>Dataset</a:t>
                      </a:r>
                    </a:p>
                  </a:txBody>
                  <a:tcPr/>
                </a:tc>
                <a:tc>
                  <a:txBody>
                    <a:bodyPr/>
                    <a:lstStyle/>
                    <a:p>
                      <a:r>
                        <a:rPr lang="en-US" sz="1600" dirty="0"/>
                        <a:t>Task</a:t>
                      </a:r>
                    </a:p>
                  </a:txBody>
                  <a:tcPr/>
                </a:tc>
                <a:extLst>
                  <a:ext uri="{0D108BD9-81ED-4DB2-BD59-A6C34878D82A}">
                    <a16:rowId xmlns:a16="http://schemas.microsoft.com/office/drawing/2014/main" val="3349419218"/>
                  </a:ext>
                </a:extLst>
              </a:tr>
              <a:tr h="370840">
                <a:tc>
                  <a:txBody>
                    <a:bodyPr/>
                    <a:lstStyle/>
                    <a:p>
                      <a:r>
                        <a:rPr lang="en-US" dirty="0">
                          <a:solidFill>
                            <a:srgbClr val="000000"/>
                          </a:solidFill>
                          <a:latin typeface="Times New Roman" panose="02020603050405020304" pitchFamily="18" charset="0"/>
                        </a:rPr>
                        <a:t>85.81%</a:t>
                      </a:r>
                      <a:endParaRPr lang="en-US" dirty="0"/>
                    </a:p>
                  </a:txBody>
                  <a:tcPr/>
                </a:tc>
                <a:tc>
                  <a:txBody>
                    <a:bodyPr/>
                    <a:lstStyle/>
                    <a:p>
                      <a:r>
                        <a:rPr lang="en-US" sz="1400" dirty="0">
                          <a:solidFill>
                            <a:srgbClr val="000000"/>
                          </a:solidFill>
                          <a:latin typeface="Times New Roman" panose="02020603050405020304" pitchFamily="18" charset="0"/>
                        </a:rPr>
                        <a:t>2010 i2b2 </a:t>
                      </a:r>
                      <a:endParaRPr lang="en-US" sz="1400" dirty="0"/>
                    </a:p>
                  </a:txBody>
                  <a:tcPr/>
                </a:tc>
                <a:tc>
                  <a:txBody>
                    <a:bodyPr/>
                    <a:lstStyle/>
                    <a:p>
                      <a:r>
                        <a:rPr lang="en-US" dirty="0">
                          <a:solidFill>
                            <a:srgbClr val="000000"/>
                          </a:solidFill>
                          <a:latin typeface="Times New Roman" panose="02020603050405020304" pitchFamily="18" charset="0"/>
                        </a:rPr>
                        <a:t>Medical concept extraction</a:t>
                      </a:r>
                      <a:endParaRPr lang="en-US" dirty="0"/>
                    </a:p>
                  </a:txBody>
                  <a:tcPr/>
                </a:tc>
                <a:extLst>
                  <a:ext uri="{0D108BD9-81ED-4DB2-BD59-A6C34878D82A}">
                    <a16:rowId xmlns:a16="http://schemas.microsoft.com/office/drawing/2014/main" val="2890957625"/>
                  </a:ext>
                </a:extLst>
              </a:tr>
              <a:tr h="370840">
                <a:tc>
                  <a:txBody>
                    <a:bodyPr/>
                    <a:lstStyle/>
                    <a:p>
                      <a:r>
                        <a:rPr lang="en-US" dirty="0">
                          <a:solidFill>
                            <a:srgbClr val="000000"/>
                          </a:solidFill>
                          <a:latin typeface="Times New Roman" panose="02020603050405020304" pitchFamily="18" charset="0"/>
                        </a:rPr>
                        <a:t>92.29%</a:t>
                      </a:r>
                      <a:endParaRPr lang="en-US" dirty="0"/>
                    </a:p>
                  </a:txBody>
                  <a:tcPr/>
                </a:tc>
                <a:tc>
                  <a:txBody>
                    <a:bodyPr/>
                    <a:lstStyle/>
                    <a:p>
                      <a:r>
                        <a:rPr lang="en-US" sz="1400" dirty="0">
                          <a:solidFill>
                            <a:srgbClr val="000000"/>
                          </a:solidFill>
                          <a:latin typeface="Times New Roman" panose="02020603050405020304" pitchFamily="18" charset="0"/>
                        </a:rPr>
                        <a:t>2012 i2b2 </a:t>
                      </a:r>
                      <a:endParaRPr lang="en-US" sz="1400" dirty="0"/>
                    </a:p>
                  </a:txBody>
                  <a:tcPr/>
                </a:tc>
                <a:tc>
                  <a:txBody>
                    <a:bodyPr/>
                    <a:lstStyle/>
                    <a:p>
                      <a:r>
                        <a:rPr lang="en-US" dirty="0">
                          <a:solidFill>
                            <a:srgbClr val="000000"/>
                          </a:solidFill>
                          <a:latin typeface="Times New Roman" panose="02020603050405020304" pitchFamily="18" charset="0"/>
                        </a:rPr>
                        <a:t>Clinical event detection</a:t>
                      </a:r>
                      <a:endParaRPr lang="en-US" dirty="0"/>
                    </a:p>
                  </a:txBody>
                  <a:tcPr/>
                </a:tc>
                <a:extLst>
                  <a:ext uri="{0D108BD9-81ED-4DB2-BD59-A6C34878D82A}">
                    <a16:rowId xmlns:a16="http://schemas.microsoft.com/office/drawing/2014/main" val="3738481184"/>
                  </a:ext>
                </a:extLst>
              </a:tr>
              <a:tr h="370840">
                <a:tc>
                  <a:txBody>
                    <a:bodyPr/>
                    <a:lstStyle/>
                    <a:p>
                      <a:r>
                        <a:rPr lang="en-US" dirty="0">
                          <a:solidFill>
                            <a:srgbClr val="000000"/>
                          </a:solidFill>
                          <a:latin typeface="Times New Roman" panose="02020603050405020304" pitchFamily="18" charset="0"/>
                        </a:rPr>
                        <a:t>94.37%</a:t>
                      </a:r>
                      <a:endParaRPr lang="en-US" dirty="0"/>
                    </a:p>
                  </a:txBody>
                  <a:tcPr/>
                </a:tc>
                <a:tc>
                  <a:txBody>
                    <a:bodyPr/>
                    <a:lstStyle/>
                    <a:p>
                      <a:r>
                        <a:rPr lang="en-US" sz="1400" dirty="0">
                          <a:solidFill>
                            <a:srgbClr val="000000"/>
                          </a:solidFill>
                          <a:latin typeface="Times New Roman" panose="02020603050405020304" pitchFamily="18" charset="0"/>
                        </a:rPr>
                        <a:t>2014 i2b2 </a:t>
                      </a:r>
                      <a:endParaRPr lang="en-US" sz="1400" dirty="0"/>
                    </a:p>
                  </a:txBody>
                  <a:tcPr/>
                </a:tc>
                <a:tc>
                  <a:txBody>
                    <a:bodyPr/>
                    <a:lstStyle/>
                    <a:p>
                      <a:r>
                        <a:rPr lang="en-US" dirty="0">
                          <a:solidFill>
                            <a:srgbClr val="000000"/>
                          </a:solidFill>
                          <a:latin typeface="Times New Roman" panose="02020603050405020304" pitchFamily="18" charset="0"/>
                        </a:rPr>
                        <a:t>De-identification</a:t>
                      </a:r>
                      <a:endParaRPr lang="en-US" dirty="0"/>
                    </a:p>
                  </a:txBody>
                  <a:tcPr/>
                </a:tc>
                <a:extLst>
                  <a:ext uri="{0D108BD9-81ED-4DB2-BD59-A6C34878D82A}">
                    <a16:rowId xmlns:a16="http://schemas.microsoft.com/office/drawing/2014/main" val="3765721110"/>
                  </a:ext>
                </a:extLst>
              </a:tr>
            </a:tbl>
          </a:graphicData>
        </a:graphic>
      </p:graphicFrame>
    </p:spTree>
    <p:extLst>
      <p:ext uri="{BB962C8B-B14F-4D97-AF65-F5344CB8AC3E}">
        <p14:creationId xmlns:p14="http://schemas.microsoft.com/office/powerpoint/2010/main" val="369224290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02" y="154865"/>
            <a:ext cx="8725611" cy="679706"/>
          </a:xfrm>
        </p:spPr>
        <p:txBody>
          <a:bodyPr>
            <a:normAutofit fontScale="90000"/>
          </a:bodyPr>
          <a:lstStyle/>
          <a:p>
            <a:pPr algn="ctr"/>
            <a:r>
              <a:rPr lang="en-US" sz="3100" dirty="0"/>
              <a:t>Entity RESOLUTION</a:t>
            </a:r>
            <a:br>
              <a:rPr lang="en-US" dirty="0"/>
            </a:br>
            <a:endParaRPr lang="en-US" dirty="0"/>
          </a:p>
        </p:txBody>
      </p:sp>
      <p:sp>
        <p:nvSpPr>
          <p:cNvPr id="7" name="AutoShape 2" descr="https://www.ncbi.nlm.nih.gov/research/bionlp/static/main/images/tools/taggerone_fig1.jpg">
            <a:extLst>
              <a:ext uri="{FF2B5EF4-FFF2-40B4-BE49-F238E27FC236}">
                <a16:creationId xmlns:a16="http://schemas.microsoft.com/office/drawing/2014/main" id="{2CE2D4A6-4BF9-4F66-8FC6-579FB68EB8F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www.ncbi.nlm.nih.gov/research/bionlp/static/main/images/tools/taggerone_fig1.jpg">
            <a:extLst>
              <a:ext uri="{FF2B5EF4-FFF2-40B4-BE49-F238E27FC236}">
                <a16:creationId xmlns:a16="http://schemas.microsoft.com/office/drawing/2014/main" id="{1A6699BC-C8EB-43E7-BF83-D619095E7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51419"/>
            <a:ext cx="7620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6387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02" y="154865"/>
            <a:ext cx="8761897" cy="779318"/>
          </a:xfrm>
        </p:spPr>
        <p:txBody>
          <a:bodyPr>
            <a:normAutofit/>
          </a:bodyPr>
          <a:lstStyle/>
          <a:p>
            <a:pPr algn="ctr"/>
            <a:r>
              <a:rPr lang="en-US" dirty="0"/>
              <a:t>Deep learning for Entity RESOLUTION</a:t>
            </a:r>
            <a:br>
              <a:rPr lang="en-US" dirty="0"/>
            </a:br>
            <a:endParaRPr lang="en-US" dirty="0"/>
          </a:p>
        </p:txBody>
      </p:sp>
      <p:sp>
        <p:nvSpPr>
          <p:cNvPr id="8" name="TextBox 7">
            <a:extLst>
              <a:ext uri="{FF2B5EF4-FFF2-40B4-BE49-F238E27FC236}">
                <a16:creationId xmlns:a16="http://schemas.microsoft.com/office/drawing/2014/main" id="{08D986B6-FC92-AD44-8ADE-8E0EA74DED5B}"/>
              </a:ext>
            </a:extLst>
          </p:cNvPr>
          <p:cNvSpPr txBox="1"/>
          <p:nvPr/>
        </p:nvSpPr>
        <p:spPr>
          <a:xfrm>
            <a:off x="178902" y="4231033"/>
            <a:ext cx="5909382" cy="661720"/>
          </a:xfrm>
          <a:prstGeom prst="rect">
            <a:avLst/>
          </a:prstGeom>
          <a:noFill/>
        </p:spPr>
        <p:txBody>
          <a:bodyPr wrap="square" rtlCol="0">
            <a:spAutoFit/>
          </a:bodyPr>
          <a:lstStyle/>
          <a:p>
            <a:r>
              <a:rPr lang="en-US" dirty="0"/>
              <a:t>“CNN-based ranking for biomedical entity normalization”. </a:t>
            </a:r>
          </a:p>
          <a:p>
            <a:pPr>
              <a:spcBef>
                <a:spcPts val="600"/>
              </a:spcBef>
            </a:pPr>
            <a:r>
              <a:rPr lang="en-US" sz="1400" i="1" dirty="0"/>
              <a:t>Li et al., BMC Bioinformatics, October 2017.</a:t>
            </a:r>
          </a:p>
        </p:txBody>
      </p:sp>
      <p:graphicFrame>
        <p:nvGraphicFramePr>
          <p:cNvPr id="6" name="Table 5">
            <a:extLst>
              <a:ext uri="{FF2B5EF4-FFF2-40B4-BE49-F238E27FC236}">
                <a16:creationId xmlns:a16="http://schemas.microsoft.com/office/drawing/2014/main" id="{757A563E-2288-4AEE-B16F-3D02D70A84D4}"/>
              </a:ext>
            </a:extLst>
          </p:cNvPr>
          <p:cNvGraphicFramePr>
            <a:graphicFrameLocks noGrp="1"/>
          </p:cNvGraphicFramePr>
          <p:nvPr>
            <p:extLst/>
          </p:nvPr>
        </p:nvGraphicFramePr>
        <p:xfrm>
          <a:off x="178903" y="1592502"/>
          <a:ext cx="4530980" cy="1259840"/>
        </p:xfrm>
        <a:graphic>
          <a:graphicData uri="http://schemas.openxmlformats.org/drawingml/2006/table">
            <a:tbl>
              <a:tblPr firstRow="1" bandRow="1">
                <a:tableStyleId>{5C22544A-7EE6-4342-B048-85BDC9FD1C3A}</a:tableStyleId>
              </a:tblPr>
              <a:tblGrid>
                <a:gridCol w="916926">
                  <a:extLst>
                    <a:ext uri="{9D8B030D-6E8A-4147-A177-3AD203B41FA5}">
                      <a16:colId xmlns:a16="http://schemas.microsoft.com/office/drawing/2014/main" val="829587289"/>
                    </a:ext>
                  </a:extLst>
                </a:gridCol>
                <a:gridCol w="914400">
                  <a:extLst>
                    <a:ext uri="{9D8B030D-6E8A-4147-A177-3AD203B41FA5}">
                      <a16:colId xmlns:a16="http://schemas.microsoft.com/office/drawing/2014/main" val="1082495320"/>
                    </a:ext>
                  </a:extLst>
                </a:gridCol>
                <a:gridCol w="2699654">
                  <a:extLst>
                    <a:ext uri="{9D8B030D-6E8A-4147-A177-3AD203B41FA5}">
                      <a16:colId xmlns:a16="http://schemas.microsoft.com/office/drawing/2014/main" val="50112917"/>
                    </a:ext>
                  </a:extLst>
                </a:gridCol>
              </a:tblGrid>
              <a:tr h="370840">
                <a:tc>
                  <a:txBody>
                    <a:bodyPr/>
                    <a:lstStyle/>
                    <a:p>
                      <a:r>
                        <a:rPr lang="en-US" sz="1600" dirty="0"/>
                        <a:t>F-Score</a:t>
                      </a:r>
                    </a:p>
                  </a:txBody>
                  <a:tcPr/>
                </a:tc>
                <a:tc>
                  <a:txBody>
                    <a:bodyPr/>
                    <a:lstStyle/>
                    <a:p>
                      <a:r>
                        <a:rPr lang="en-US" sz="1600" dirty="0"/>
                        <a:t>Dataset</a:t>
                      </a:r>
                    </a:p>
                  </a:txBody>
                  <a:tcPr/>
                </a:tc>
                <a:tc>
                  <a:txBody>
                    <a:bodyPr/>
                    <a:lstStyle/>
                    <a:p>
                      <a:r>
                        <a:rPr lang="en-US" sz="1600" dirty="0"/>
                        <a:t>Task</a:t>
                      </a:r>
                    </a:p>
                  </a:txBody>
                  <a:tcPr/>
                </a:tc>
                <a:extLst>
                  <a:ext uri="{0D108BD9-81ED-4DB2-BD59-A6C34878D82A}">
                    <a16:rowId xmlns:a16="http://schemas.microsoft.com/office/drawing/2014/main" val="3349419218"/>
                  </a:ext>
                </a:extLst>
              </a:tr>
              <a:tr h="370840">
                <a:tc>
                  <a:txBody>
                    <a:bodyPr/>
                    <a:lstStyle/>
                    <a:p>
                      <a:r>
                        <a:rPr lang="en-US" dirty="0">
                          <a:solidFill>
                            <a:srgbClr val="000000"/>
                          </a:solidFill>
                          <a:latin typeface="Times New Roman" panose="02020603050405020304" pitchFamily="18" charset="0"/>
                        </a:rPr>
                        <a:t>90.30%</a:t>
                      </a:r>
                      <a:endParaRPr lang="en-US" dirty="0"/>
                    </a:p>
                  </a:txBody>
                  <a:tcPr anchor="ctr"/>
                </a:tc>
                <a:tc>
                  <a:txBody>
                    <a:bodyPr/>
                    <a:lstStyle/>
                    <a:p>
                      <a:r>
                        <a:rPr lang="en-US" sz="1400" dirty="0" err="1">
                          <a:solidFill>
                            <a:srgbClr val="000000"/>
                          </a:solidFill>
                          <a:latin typeface="Times New Roman" panose="02020603050405020304" pitchFamily="18" charset="0"/>
                        </a:rPr>
                        <a:t>ShARe</a:t>
                      </a:r>
                      <a:r>
                        <a:rPr lang="en-US" sz="1400" dirty="0">
                          <a:solidFill>
                            <a:srgbClr val="000000"/>
                          </a:solidFill>
                          <a:latin typeface="Times New Roman" panose="02020603050405020304" pitchFamily="18" charset="0"/>
                        </a:rPr>
                        <a:t> / CLEF</a:t>
                      </a:r>
                      <a:endParaRPr lang="en-US" sz="1400" dirty="0"/>
                    </a:p>
                  </a:txBody>
                  <a:tcPr anchor="ctr"/>
                </a:tc>
                <a:tc>
                  <a:txBody>
                    <a:bodyPr/>
                    <a:lstStyle/>
                    <a:p>
                      <a:r>
                        <a:rPr lang="en-US" dirty="0">
                          <a:solidFill>
                            <a:srgbClr val="000000"/>
                          </a:solidFill>
                          <a:latin typeface="Times New Roman" panose="02020603050405020304" pitchFamily="18" charset="0"/>
                        </a:rPr>
                        <a:t>Disease &amp; problem norm.</a:t>
                      </a:r>
                      <a:endParaRPr lang="en-US" dirty="0"/>
                    </a:p>
                  </a:txBody>
                  <a:tcPr anchor="ctr"/>
                </a:tc>
                <a:extLst>
                  <a:ext uri="{0D108BD9-81ED-4DB2-BD59-A6C34878D82A}">
                    <a16:rowId xmlns:a16="http://schemas.microsoft.com/office/drawing/2014/main" val="2890957625"/>
                  </a:ext>
                </a:extLst>
              </a:tr>
              <a:tr h="370840">
                <a:tc>
                  <a:txBody>
                    <a:bodyPr/>
                    <a:lstStyle/>
                    <a:p>
                      <a:r>
                        <a:rPr lang="en-US" dirty="0">
                          <a:solidFill>
                            <a:srgbClr val="000000"/>
                          </a:solidFill>
                          <a:latin typeface="Times New Roman" panose="02020603050405020304" pitchFamily="18" charset="0"/>
                        </a:rPr>
                        <a:t>92.29%</a:t>
                      </a:r>
                      <a:endParaRPr lang="en-US" dirty="0"/>
                    </a:p>
                  </a:txBody>
                  <a:tcPr anchor="ctr"/>
                </a:tc>
                <a:tc>
                  <a:txBody>
                    <a:bodyPr/>
                    <a:lstStyle/>
                    <a:p>
                      <a:r>
                        <a:rPr lang="en-US" sz="1400" dirty="0">
                          <a:solidFill>
                            <a:srgbClr val="000000"/>
                          </a:solidFill>
                          <a:latin typeface="Times New Roman" panose="02020603050405020304" pitchFamily="18" charset="0"/>
                        </a:rPr>
                        <a:t>NCBI</a:t>
                      </a:r>
                      <a:endParaRPr lang="en-US" sz="1400" dirty="0"/>
                    </a:p>
                  </a:txBody>
                  <a:tcPr anchor="ctr"/>
                </a:tc>
                <a:tc>
                  <a:txBody>
                    <a:bodyPr/>
                    <a:lstStyle/>
                    <a:p>
                      <a:r>
                        <a:rPr lang="en-US" dirty="0">
                          <a:solidFill>
                            <a:srgbClr val="000000"/>
                          </a:solidFill>
                          <a:latin typeface="Times New Roman" panose="02020603050405020304" pitchFamily="18" charset="0"/>
                        </a:rPr>
                        <a:t>Disease norm. in literature</a:t>
                      </a:r>
                      <a:endParaRPr lang="en-US" dirty="0"/>
                    </a:p>
                  </a:txBody>
                  <a:tcPr anchor="ctr"/>
                </a:tc>
                <a:extLst>
                  <a:ext uri="{0D108BD9-81ED-4DB2-BD59-A6C34878D82A}">
                    <a16:rowId xmlns:a16="http://schemas.microsoft.com/office/drawing/2014/main" val="3738481184"/>
                  </a:ext>
                </a:extLst>
              </a:tr>
            </a:tbl>
          </a:graphicData>
        </a:graphic>
      </p:graphicFrame>
      <p:pic>
        <p:nvPicPr>
          <p:cNvPr id="2050" name="Picture 2" descr="http://media.springernature.com/lw785/springer-static/image/art%3A10.1186%2Fs12859-017-1805-7/MediaObjects/12859_2017_1805_Fig2_HTML.gif">
            <a:extLst>
              <a:ext uri="{FF2B5EF4-FFF2-40B4-BE49-F238E27FC236}">
                <a16:creationId xmlns:a16="http://schemas.microsoft.com/office/drawing/2014/main" id="{2130809E-C2C6-4158-963A-87CBEF49B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642" y="934184"/>
            <a:ext cx="4295157" cy="322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2461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548"/>
          <p:cNvSpPr txBox="1">
            <a:spLocks noGrp="1"/>
          </p:cNvSpPr>
          <p:nvPr>
            <p:ph type="title"/>
          </p:nvPr>
        </p:nvSpPr>
        <p:spPr>
          <a:xfrm>
            <a:off x="457200" y="154865"/>
            <a:ext cx="8229600" cy="779317"/>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buClr>
                <a:schemeClr val="accent5"/>
              </a:buClr>
              <a:buSzPct val="25000"/>
              <a:buFont typeface="Calibri"/>
              <a:buNone/>
            </a:pPr>
            <a:r>
              <a:rPr lang="en-US" sz="2800" b="0" i="0" u="none" strike="noStrike" cap="none">
                <a:solidFill>
                  <a:schemeClr val="accent5"/>
                </a:solidFill>
                <a:latin typeface="Calibri"/>
                <a:ea typeface="Calibri"/>
                <a:cs typeface="Calibri"/>
                <a:sym typeface="Calibri"/>
              </a:rPr>
              <a:t> ASSERTION STATUS DETECTION</a:t>
            </a:r>
            <a:endParaRPr lang="en-US" sz="2800" b="0" i="0" u="none" strike="noStrike" cap="none" dirty="0">
              <a:solidFill>
                <a:schemeClr val="accent5"/>
              </a:solidFill>
              <a:latin typeface="Calibri"/>
              <a:ea typeface="Calibri"/>
              <a:cs typeface="Calibri"/>
              <a:sym typeface="Calibri"/>
            </a:endParaRPr>
          </a:p>
        </p:txBody>
      </p:sp>
      <p:graphicFrame>
        <p:nvGraphicFramePr>
          <p:cNvPr id="11" name="Shape 549"/>
          <p:cNvGraphicFramePr/>
          <p:nvPr>
            <p:extLst/>
          </p:nvPr>
        </p:nvGraphicFramePr>
        <p:xfrm>
          <a:off x="473873" y="1265022"/>
          <a:ext cx="8082100" cy="2819850"/>
        </p:xfrm>
        <a:graphic>
          <a:graphicData uri="http://schemas.openxmlformats.org/drawingml/2006/table">
            <a:tbl>
              <a:tblPr firstRow="1" bandRow="1">
                <a:noFill/>
              </a:tblPr>
              <a:tblGrid>
                <a:gridCol w="6526150">
                  <a:extLst>
                    <a:ext uri="{9D8B030D-6E8A-4147-A177-3AD203B41FA5}">
                      <a16:colId xmlns:a16="http://schemas.microsoft.com/office/drawing/2014/main" val="20000"/>
                    </a:ext>
                  </a:extLst>
                </a:gridCol>
                <a:gridCol w="1555950">
                  <a:extLst>
                    <a:ext uri="{9D8B030D-6E8A-4147-A177-3AD203B41FA5}">
                      <a16:colId xmlns:a16="http://schemas.microsoft.com/office/drawing/2014/main" val="20001"/>
                    </a:ext>
                  </a:extLst>
                </a:gridCol>
              </a:tblGrid>
              <a:tr h="469975">
                <a:tc>
                  <a:txBody>
                    <a:bodyPr/>
                    <a:lstStyle/>
                    <a:p>
                      <a:pPr marL="0" marR="0" lvl="0" indent="0" algn="l" rtl="0">
                        <a:spcBef>
                          <a:spcPts val="0"/>
                        </a:spcBef>
                        <a:buSzPct val="25000"/>
                        <a:buNone/>
                      </a:pPr>
                      <a:r>
                        <a:rPr lang="en-US" sz="1600" b="0" u="none" strike="noStrike" cap="none" dirty="0">
                          <a:latin typeface="Consolas"/>
                          <a:ea typeface="Consolas"/>
                          <a:cs typeface="Consolas"/>
                          <a:sym typeface="Consolas"/>
                        </a:rPr>
                        <a:t>Prescribing sick days due to diagnosis of influenza.</a:t>
                      </a:r>
                    </a:p>
                  </a:txBody>
                  <a:tcPr marL="91450" marR="91450" marT="45725" marB="45725" anchor="ctr"/>
                </a:tc>
                <a:tc>
                  <a:txBody>
                    <a:bodyPr/>
                    <a:lstStyle/>
                    <a:p>
                      <a:pPr marL="0" marR="0" lvl="0" indent="0" algn="ctr" rtl="0">
                        <a:spcBef>
                          <a:spcPts val="0"/>
                        </a:spcBef>
                        <a:buSzPct val="25000"/>
                        <a:buNone/>
                      </a:pPr>
                      <a:r>
                        <a:rPr lang="en-US" sz="1800" b="0" i="1" dirty="0">
                          <a:solidFill>
                            <a:schemeClr val="tx1">
                              <a:lumMod val="75000"/>
                              <a:lumOff val="25000"/>
                            </a:schemeClr>
                          </a:solidFill>
                          <a:effectLst>
                            <a:outerShdw blurRad="38100" dist="38100" dir="2700000" algn="tl">
                              <a:srgbClr val="000000">
                                <a:alpha val="43137"/>
                              </a:srgbClr>
                            </a:outerShdw>
                          </a:effectLst>
                        </a:rPr>
                        <a:t>Positive</a:t>
                      </a:r>
                    </a:p>
                  </a:txBody>
                  <a:tcPr marL="91450" marR="91450" marT="45725" marB="45725" anchor="ctr"/>
                </a:tc>
                <a:extLst>
                  <a:ext uri="{0D108BD9-81ED-4DB2-BD59-A6C34878D82A}">
                    <a16:rowId xmlns:a16="http://schemas.microsoft.com/office/drawing/2014/main" val="10000"/>
                  </a:ext>
                </a:extLst>
              </a:tr>
              <a:tr h="469975">
                <a:tc>
                  <a:txBody>
                    <a:bodyPr/>
                    <a:lstStyle/>
                    <a:p>
                      <a:pPr marL="0" marR="0" lvl="0" indent="0" algn="l" rtl="0">
                        <a:spcBef>
                          <a:spcPts val="0"/>
                        </a:spcBef>
                        <a:buSzPct val="25000"/>
                        <a:buNone/>
                      </a:pPr>
                      <a:r>
                        <a:rPr lang="en-US" sz="1600" dirty="0">
                          <a:latin typeface="Consolas"/>
                          <a:ea typeface="Consolas"/>
                          <a:cs typeface="Consolas"/>
                          <a:sym typeface="Consolas"/>
                        </a:rPr>
                        <a:t>Jane complains about flu-like symptoms.</a:t>
                      </a:r>
                    </a:p>
                  </a:txBody>
                  <a:tcPr marL="91450" marR="91450" marT="45725" marB="45725" anchor="ctr"/>
                </a:tc>
                <a:tc>
                  <a:txBody>
                    <a:bodyPr/>
                    <a:lstStyle/>
                    <a:p>
                      <a:pPr marL="0" marR="0" lvl="0" indent="0" algn="ctr" rtl="0">
                        <a:spcBef>
                          <a:spcPts val="0"/>
                        </a:spcBef>
                        <a:buSzPct val="25000"/>
                        <a:buNone/>
                      </a:pPr>
                      <a:r>
                        <a:rPr lang="en-US" sz="1800" i="1" dirty="0">
                          <a:solidFill>
                            <a:schemeClr val="tx1">
                              <a:lumMod val="75000"/>
                              <a:lumOff val="25000"/>
                            </a:schemeClr>
                          </a:solidFill>
                          <a:effectLst>
                            <a:outerShdw blurRad="38100" dist="38100" dir="2700000" algn="tl">
                              <a:srgbClr val="000000">
                                <a:alpha val="43137"/>
                              </a:srgbClr>
                            </a:outerShdw>
                          </a:effectLst>
                        </a:rPr>
                        <a:t>Speculative</a:t>
                      </a:r>
                    </a:p>
                  </a:txBody>
                  <a:tcPr marL="91450" marR="91450" marT="45725" marB="45725" anchor="ctr"/>
                </a:tc>
                <a:extLst>
                  <a:ext uri="{0D108BD9-81ED-4DB2-BD59-A6C34878D82A}">
                    <a16:rowId xmlns:a16="http://schemas.microsoft.com/office/drawing/2014/main" val="10001"/>
                  </a:ext>
                </a:extLst>
              </a:tr>
              <a:tr h="469975">
                <a:tc>
                  <a:txBody>
                    <a:bodyPr/>
                    <a:lstStyle/>
                    <a:p>
                      <a:pPr marL="0" marR="0" lvl="0" indent="0" algn="l" rtl="0">
                        <a:spcBef>
                          <a:spcPts val="0"/>
                        </a:spcBef>
                        <a:buSzPct val="25000"/>
                        <a:buNone/>
                      </a:pPr>
                      <a:r>
                        <a:rPr lang="en-US" sz="1600" dirty="0">
                          <a:latin typeface="Consolas"/>
                          <a:ea typeface="Consolas"/>
                          <a:cs typeface="Consolas"/>
                          <a:sym typeface="Consolas"/>
                        </a:rPr>
                        <a:t>Jane’s RIDT came back clean.</a:t>
                      </a:r>
                    </a:p>
                  </a:txBody>
                  <a:tcPr marL="91450" marR="91450" marT="45725" marB="45725" anchor="ctr"/>
                </a:tc>
                <a:tc>
                  <a:txBody>
                    <a:bodyPr/>
                    <a:lstStyle/>
                    <a:p>
                      <a:pPr marL="0" marR="0" lvl="0" indent="0" algn="ctr" rtl="0">
                        <a:spcBef>
                          <a:spcPts val="0"/>
                        </a:spcBef>
                        <a:buSzPct val="25000"/>
                        <a:buNone/>
                      </a:pPr>
                      <a:r>
                        <a:rPr lang="en-US" sz="1800" i="1" dirty="0">
                          <a:solidFill>
                            <a:schemeClr val="tx1">
                              <a:lumMod val="75000"/>
                              <a:lumOff val="25000"/>
                            </a:schemeClr>
                          </a:solidFill>
                          <a:effectLst>
                            <a:outerShdw blurRad="38100" dist="38100" dir="2700000" algn="tl">
                              <a:srgbClr val="000000">
                                <a:alpha val="43137"/>
                              </a:srgbClr>
                            </a:outerShdw>
                          </a:effectLst>
                        </a:rPr>
                        <a:t>Negative</a:t>
                      </a:r>
                    </a:p>
                  </a:txBody>
                  <a:tcPr marL="91450" marR="91450" marT="45725" marB="45725" anchor="ctr"/>
                </a:tc>
                <a:extLst>
                  <a:ext uri="{0D108BD9-81ED-4DB2-BD59-A6C34878D82A}">
                    <a16:rowId xmlns:a16="http://schemas.microsoft.com/office/drawing/2014/main" val="10002"/>
                  </a:ext>
                </a:extLst>
              </a:tr>
              <a:tr h="469975">
                <a:tc>
                  <a:txBody>
                    <a:bodyPr/>
                    <a:lstStyle/>
                    <a:p>
                      <a:pPr marL="0" marR="0" lvl="0" indent="0" algn="l" rtl="0">
                        <a:spcBef>
                          <a:spcPts val="0"/>
                        </a:spcBef>
                        <a:buSzPct val="25000"/>
                        <a:buNone/>
                      </a:pPr>
                      <a:r>
                        <a:rPr lang="en-US" sz="1600" dirty="0">
                          <a:latin typeface="Consolas"/>
                          <a:ea typeface="Consolas"/>
                          <a:cs typeface="Consolas"/>
                          <a:sym typeface="Consolas"/>
                        </a:rPr>
                        <a:t>Jane is at risk for flu if she’s not vaccinated.</a:t>
                      </a:r>
                    </a:p>
                  </a:txBody>
                  <a:tcPr marL="91450" marR="91450" marT="45725" marB="45725" anchor="ctr"/>
                </a:tc>
                <a:tc>
                  <a:txBody>
                    <a:bodyPr/>
                    <a:lstStyle/>
                    <a:p>
                      <a:pPr marL="0" marR="0" lvl="0" indent="0" algn="ctr" rtl="0">
                        <a:spcBef>
                          <a:spcPts val="0"/>
                        </a:spcBef>
                        <a:buSzPct val="25000"/>
                        <a:buNone/>
                      </a:pPr>
                      <a:r>
                        <a:rPr lang="en-US" sz="1800" i="1" dirty="0">
                          <a:solidFill>
                            <a:schemeClr val="tx1">
                              <a:lumMod val="75000"/>
                              <a:lumOff val="25000"/>
                            </a:schemeClr>
                          </a:solidFill>
                          <a:effectLst>
                            <a:outerShdw blurRad="38100" dist="38100" dir="2700000" algn="tl">
                              <a:srgbClr val="000000">
                                <a:alpha val="43137"/>
                              </a:srgbClr>
                            </a:outerShdw>
                          </a:effectLst>
                        </a:rPr>
                        <a:t>Conditional</a:t>
                      </a:r>
                    </a:p>
                  </a:txBody>
                  <a:tcPr marL="91450" marR="91450" marT="45725" marB="45725" anchor="ctr"/>
                </a:tc>
                <a:extLst>
                  <a:ext uri="{0D108BD9-81ED-4DB2-BD59-A6C34878D82A}">
                    <a16:rowId xmlns:a16="http://schemas.microsoft.com/office/drawing/2014/main" val="10003"/>
                  </a:ext>
                </a:extLst>
              </a:tr>
              <a:tr h="469975">
                <a:tc>
                  <a:txBody>
                    <a:bodyPr/>
                    <a:lstStyle/>
                    <a:p>
                      <a:pPr marL="0" marR="0" lvl="0" indent="0" algn="l" rtl="0">
                        <a:spcBef>
                          <a:spcPts val="0"/>
                        </a:spcBef>
                        <a:buSzPct val="25000"/>
                        <a:buNone/>
                      </a:pPr>
                      <a:r>
                        <a:rPr lang="en-US" sz="1600" dirty="0">
                          <a:latin typeface="Consolas"/>
                          <a:ea typeface="Consolas"/>
                          <a:cs typeface="Consolas"/>
                          <a:sym typeface="Consolas"/>
                        </a:rPr>
                        <a:t>Jane’s older brother had the flu last month.</a:t>
                      </a:r>
                    </a:p>
                  </a:txBody>
                  <a:tcPr marL="91450" marR="91450" marT="45725" marB="45725" anchor="ctr"/>
                </a:tc>
                <a:tc>
                  <a:txBody>
                    <a:bodyPr/>
                    <a:lstStyle/>
                    <a:p>
                      <a:pPr marL="0" marR="0" lvl="0" indent="0" algn="ctr" rtl="0">
                        <a:spcBef>
                          <a:spcPts val="0"/>
                        </a:spcBef>
                        <a:buSzPct val="25000"/>
                        <a:buNone/>
                      </a:pPr>
                      <a:r>
                        <a:rPr lang="en-US" sz="1800" i="1" dirty="0">
                          <a:solidFill>
                            <a:schemeClr val="tx1">
                              <a:lumMod val="75000"/>
                              <a:lumOff val="25000"/>
                            </a:schemeClr>
                          </a:solidFill>
                          <a:effectLst>
                            <a:outerShdw blurRad="38100" dist="38100" dir="2700000" algn="tl">
                              <a:srgbClr val="000000">
                                <a:alpha val="43137"/>
                              </a:srgbClr>
                            </a:outerShdw>
                          </a:effectLst>
                        </a:rPr>
                        <a:t>Family history</a:t>
                      </a:r>
                    </a:p>
                  </a:txBody>
                  <a:tcPr marL="91450" marR="91450" marT="45725" marB="45725" anchor="ctr"/>
                </a:tc>
                <a:extLst>
                  <a:ext uri="{0D108BD9-81ED-4DB2-BD59-A6C34878D82A}">
                    <a16:rowId xmlns:a16="http://schemas.microsoft.com/office/drawing/2014/main" val="10004"/>
                  </a:ext>
                </a:extLst>
              </a:tr>
              <a:tr h="469975">
                <a:tc>
                  <a:txBody>
                    <a:bodyPr/>
                    <a:lstStyle/>
                    <a:p>
                      <a:pPr marL="0" marR="0" lvl="0" indent="0" algn="l" rtl="0">
                        <a:spcBef>
                          <a:spcPts val="0"/>
                        </a:spcBef>
                        <a:buSzPct val="25000"/>
                        <a:buNone/>
                      </a:pPr>
                      <a:r>
                        <a:rPr lang="en-US" sz="1600" dirty="0">
                          <a:latin typeface="Consolas"/>
                          <a:ea typeface="Consolas"/>
                          <a:cs typeface="Consolas"/>
                          <a:sym typeface="Consolas"/>
                        </a:rPr>
                        <a:t>Jane had a severe case of flu last year.</a:t>
                      </a:r>
                    </a:p>
                  </a:txBody>
                  <a:tcPr marL="91450" marR="91450" marT="45725" marB="45725" anchor="ctr"/>
                </a:tc>
                <a:tc>
                  <a:txBody>
                    <a:bodyPr/>
                    <a:lstStyle/>
                    <a:p>
                      <a:pPr marL="0" marR="0" lvl="0" indent="0" algn="ctr" rtl="0">
                        <a:spcBef>
                          <a:spcPts val="0"/>
                        </a:spcBef>
                        <a:buSzPct val="25000"/>
                        <a:buNone/>
                      </a:pPr>
                      <a:r>
                        <a:rPr lang="en-US" sz="1800" i="1" dirty="0">
                          <a:solidFill>
                            <a:schemeClr val="tx1">
                              <a:lumMod val="75000"/>
                              <a:lumOff val="25000"/>
                            </a:schemeClr>
                          </a:solidFill>
                          <a:effectLst>
                            <a:outerShdw blurRad="38100" dist="38100" dir="2700000" algn="tl">
                              <a:srgbClr val="000000">
                                <a:alpha val="43137"/>
                              </a:srgbClr>
                            </a:outerShdw>
                          </a:effectLst>
                        </a:rPr>
                        <a:t>Patient history</a:t>
                      </a:r>
                    </a:p>
                  </a:txBody>
                  <a:tcPr marL="91450" marR="91450" marT="45725" marB="457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6598456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649242E-4E82-469D-B54E-477FFB537FD3}"/>
              </a:ext>
            </a:extLst>
          </p:cNvPr>
          <p:cNvGraphicFramePr>
            <a:graphicFrameLocks noGrp="1"/>
          </p:cNvGraphicFramePr>
          <p:nvPr>
            <p:extLst>
              <p:ext uri="{D42A27DB-BD31-4B8C-83A1-F6EECF244321}">
                <p14:modId xmlns:p14="http://schemas.microsoft.com/office/powerpoint/2010/main" val="3268023277"/>
              </p:ext>
            </p:extLst>
          </p:nvPr>
        </p:nvGraphicFramePr>
        <p:xfrm>
          <a:off x="373353" y="1003201"/>
          <a:ext cx="3839921" cy="3173106"/>
        </p:xfrm>
        <a:graphic>
          <a:graphicData uri="http://schemas.openxmlformats.org/drawingml/2006/table">
            <a:tbl>
              <a:tblPr firstRow="1" bandRow="1">
                <a:tableStyleId>{BC89EF96-8CEA-46FF-86C4-4CE0E7609802}</a:tableStyleId>
              </a:tblPr>
              <a:tblGrid>
                <a:gridCol w="3839921">
                  <a:extLst>
                    <a:ext uri="{9D8B030D-6E8A-4147-A177-3AD203B41FA5}">
                      <a16:colId xmlns:a16="http://schemas.microsoft.com/office/drawing/2014/main" val="3807331545"/>
                    </a:ext>
                  </a:extLst>
                </a:gridCol>
              </a:tblGrid>
              <a:tr h="681220">
                <a:tc>
                  <a:txBody>
                    <a:bodyPr/>
                    <a:lstStyle/>
                    <a:p>
                      <a:pPr algn="ctr">
                        <a:spcBef>
                          <a:spcPts val="600"/>
                        </a:spcBef>
                        <a:spcAft>
                          <a:spcPts val="600"/>
                        </a:spcAft>
                      </a:pPr>
                      <a:r>
                        <a:rPr lang="en-US" sz="1200" dirty="0"/>
                        <a:t>                                                  </a:t>
                      </a:r>
                      <a:br>
                        <a:rPr lang="en-US" sz="1200" dirty="0"/>
                      </a:br>
                      <a:r>
                        <a:rPr lang="en-US" sz="1200" dirty="0"/>
                        <a:t>                                             Triage Notes</a:t>
                      </a:r>
                    </a:p>
                  </a:txBody>
                  <a:tcPr marL="102870" marR="102870" marT="102870" marB="102870"/>
                </a:tc>
                <a:extLst>
                  <a:ext uri="{0D108BD9-81ED-4DB2-BD59-A6C34878D82A}">
                    <a16:rowId xmlns:a16="http://schemas.microsoft.com/office/drawing/2014/main" val="2072938548"/>
                  </a:ext>
                </a:extLst>
              </a:tr>
              <a:tr h="716353">
                <a:tc>
                  <a:txBody>
                    <a:bodyPr/>
                    <a:lstStyle/>
                    <a:p>
                      <a:pPr>
                        <a:spcBef>
                          <a:spcPts val="600"/>
                        </a:spcBef>
                        <a:spcAft>
                          <a:spcPts val="600"/>
                        </a:spcAft>
                      </a:pPr>
                      <a:r>
                        <a:rPr lang="en-US" sz="1400" dirty="0"/>
                        <a:t>states started last night, upper </a:t>
                      </a:r>
                      <a:r>
                        <a:rPr lang="en-US" sz="1400" dirty="0" err="1"/>
                        <a:t>abd</a:t>
                      </a:r>
                      <a:r>
                        <a:rPr lang="en-US" sz="1400" dirty="0"/>
                        <a:t>, took </a:t>
                      </a:r>
                      <a:r>
                        <a:rPr lang="en-US" sz="1400" dirty="0" err="1"/>
                        <a:t>alka</a:t>
                      </a:r>
                      <a:r>
                        <a:rPr lang="en-US" sz="1400" dirty="0"/>
                        <a:t> seltzer </a:t>
                      </a:r>
                      <a:r>
                        <a:rPr lang="en-US" sz="1400" dirty="0" err="1"/>
                        <a:t>approx</a:t>
                      </a:r>
                      <a:r>
                        <a:rPr lang="en-US" sz="1400" dirty="0"/>
                        <a:t> 0500, no relief. nausea no vomiting</a:t>
                      </a:r>
                    </a:p>
                  </a:txBody>
                  <a:tcPr marL="102870" marR="102870" marT="102870" marB="102870"/>
                </a:tc>
                <a:extLst>
                  <a:ext uri="{0D108BD9-81ED-4DB2-BD59-A6C34878D82A}">
                    <a16:rowId xmlns:a16="http://schemas.microsoft.com/office/drawing/2014/main" val="1640676943"/>
                  </a:ext>
                </a:extLst>
              </a:tr>
              <a:tr h="716353">
                <a:tc>
                  <a:txBody>
                    <a:bodyPr/>
                    <a:lstStyle/>
                    <a:p>
                      <a:pPr>
                        <a:spcBef>
                          <a:spcPts val="600"/>
                        </a:spcBef>
                        <a:spcAft>
                          <a:spcPts val="600"/>
                        </a:spcAft>
                      </a:pPr>
                      <a:r>
                        <a:rPr lang="en-US" sz="1400" dirty="0"/>
                        <a:t>Since </a:t>
                      </a:r>
                      <a:r>
                        <a:rPr lang="en-US" sz="1400" dirty="0" err="1"/>
                        <a:t>yeatreday</a:t>
                      </a:r>
                      <a:r>
                        <a:rPr lang="en-US" sz="1400" dirty="0"/>
                        <a:t> 10/10 "constant Tylenol 1 </a:t>
                      </a:r>
                      <a:r>
                        <a:rPr lang="en-US" sz="1400" dirty="0" err="1"/>
                        <a:t>hr</a:t>
                      </a:r>
                      <a:r>
                        <a:rPr lang="en-US" sz="1400" dirty="0"/>
                        <a:t> ago. +nausea. diaphoretic. Mid </a:t>
                      </a:r>
                      <a:r>
                        <a:rPr lang="en-US" sz="1400" dirty="0" err="1"/>
                        <a:t>abd</a:t>
                      </a:r>
                      <a:r>
                        <a:rPr lang="en-US" sz="1400" dirty="0"/>
                        <a:t> radiates to back</a:t>
                      </a:r>
                    </a:p>
                  </a:txBody>
                  <a:tcPr marL="102870" marR="102870" marT="102870" marB="102870"/>
                </a:tc>
                <a:extLst>
                  <a:ext uri="{0D108BD9-81ED-4DB2-BD59-A6C34878D82A}">
                    <a16:rowId xmlns:a16="http://schemas.microsoft.com/office/drawing/2014/main" val="2551979263"/>
                  </a:ext>
                </a:extLst>
              </a:tr>
              <a:tr h="945586">
                <a:tc>
                  <a:txBody>
                    <a:bodyPr/>
                    <a:lstStyle/>
                    <a:p>
                      <a:pPr>
                        <a:spcBef>
                          <a:spcPts val="600"/>
                        </a:spcBef>
                        <a:spcAft>
                          <a:spcPts val="600"/>
                        </a:spcAft>
                      </a:pPr>
                      <a:r>
                        <a:rPr lang="en-US" sz="1400" dirty="0"/>
                        <a:t>Generalized </a:t>
                      </a:r>
                      <a:r>
                        <a:rPr lang="en-US" sz="1400" dirty="0" err="1"/>
                        <a:t>abd</a:t>
                      </a:r>
                      <a:r>
                        <a:rPr lang="en-US" sz="1400" dirty="0"/>
                        <a:t> radiating to lower x 3 days accompanied by dark stools. Now with bloody stool this am. Denies dizzy, sob, fatigue. Visiting from Japan on business.”</a:t>
                      </a:r>
                    </a:p>
                  </a:txBody>
                  <a:tcPr marL="102870" marR="102870" marT="102870" marB="102870"/>
                </a:tc>
                <a:extLst>
                  <a:ext uri="{0D108BD9-81ED-4DB2-BD59-A6C34878D82A}">
                    <a16:rowId xmlns:a16="http://schemas.microsoft.com/office/drawing/2014/main" val="4282112979"/>
                  </a:ext>
                </a:extLst>
              </a:tr>
            </a:tbl>
          </a:graphicData>
        </a:graphic>
      </p:graphicFrame>
      <p:graphicFrame>
        <p:nvGraphicFramePr>
          <p:cNvPr id="4" name="Table 3">
            <a:extLst>
              <a:ext uri="{FF2B5EF4-FFF2-40B4-BE49-F238E27FC236}">
                <a16:creationId xmlns:a16="http://schemas.microsoft.com/office/drawing/2014/main" id="{91460146-6A65-46CC-AAB3-051F65977F55}"/>
              </a:ext>
            </a:extLst>
          </p:cNvPr>
          <p:cNvGraphicFramePr>
            <a:graphicFrameLocks noGrp="1"/>
          </p:cNvGraphicFramePr>
          <p:nvPr>
            <p:extLst>
              <p:ext uri="{D42A27DB-BD31-4B8C-83A1-F6EECF244321}">
                <p14:modId xmlns:p14="http://schemas.microsoft.com/office/powerpoint/2010/main" val="1440166960"/>
              </p:ext>
            </p:extLst>
          </p:nvPr>
        </p:nvGraphicFramePr>
        <p:xfrm>
          <a:off x="4836135" y="1931889"/>
          <a:ext cx="3934512" cy="1447800"/>
        </p:xfrm>
        <a:graphic>
          <a:graphicData uri="http://schemas.openxmlformats.org/drawingml/2006/table">
            <a:tbl>
              <a:tblPr firstRow="1" bandRow="1">
                <a:tableStyleId>{69012ECD-51FC-41F1-AA8D-1B2483CD663E}</a:tableStyleId>
              </a:tblPr>
              <a:tblGrid>
                <a:gridCol w="1967256">
                  <a:extLst>
                    <a:ext uri="{9D8B030D-6E8A-4147-A177-3AD203B41FA5}">
                      <a16:colId xmlns:a16="http://schemas.microsoft.com/office/drawing/2014/main" val="868607812"/>
                    </a:ext>
                  </a:extLst>
                </a:gridCol>
                <a:gridCol w="1967256">
                  <a:extLst>
                    <a:ext uri="{9D8B030D-6E8A-4147-A177-3AD203B41FA5}">
                      <a16:colId xmlns:a16="http://schemas.microsoft.com/office/drawing/2014/main" val="1220481474"/>
                    </a:ext>
                  </a:extLst>
                </a:gridCol>
              </a:tblGrid>
              <a:tr h="388620">
                <a:tc gridSpan="2">
                  <a:txBody>
                    <a:bodyPr/>
                    <a:lstStyle/>
                    <a:p>
                      <a:pPr algn="ctr">
                        <a:spcBef>
                          <a:spcPts val="600"/>
                        </a:spcBef>
                        <a:spcAft>
                          <a:spcPts val="600"/>
                        </a:spcAft>
                      </a:pPr>
                      <a:r>
                        <a:rPr lang="en-US" sz="1200" dirty="0"/>
                        <a:t>Features</a:t>
                      </a:r>
                    </a:p>
                  </a:txBody>
                  <a:tcPr marL="102870" marR="102870" marT="102870" marB="102870"/>
                </a:tc>
                <a:tc hMerge="1">
                  <a:txBody>
                    <a:bodyPr/>
                    <a:lstStyle/>
                    <a:p>
                      <a:endParaRPr lang="en-US"/>
                    </a:p>
                  </a:txBody>
                  <a:tcPr/>
                </a:tc>
                <a:extLst>
                  <a:ext uri="{0D108BD9-81ED-4DB2-BD59-A6C34878D82A}">
                    <a16:rowId xmlns:a16="http://schemas.microsoft.com/office/drawing/2014/main" val="2101355806"/>
                  </a:ext>
                </a:extLst>
              </a:tr>
              <a:tr h="982980">
                <a:tc>
                  <a:txBody>
                    <a:bodyPr/>
                    <a:lstStyle/>
                    <a:p>
                      <a:pPr algn="ctr">
                        <a:spcBef>
                          <a:spcPts val="600"/>
                        </a:spcBef>
                        <a:spcAft>
                          <a:spcPts val="600"/>
                        </a:spcAft>
                      </a:pPr>
                      <a:r>
                        <a:rPr lang="en-US" sz="1200" dirty="0"/>
                        <a:t>Type of Pain</a:t>
                      </a:r>
                    </a:p>
                    <a:p>
                      <a:pPr algn="ctr">
                        <a:spcBef>
                          <a:spcPts val="600"/>
                        </a:spcBef>
                        <a:spcAft>
                          <a:spcPts val="600"/>
                        </a:spcAft>
                      </a:pPr>
                      <a:r>
                        <a:rPr lang="en-US" sz="1200" dirty="0"/>
                        <a:t>Intensity of Pain</a:t>
                      </a:r>
                    </a:p>
                    <a:p>
                      <a:pPr algn="ctr">
                        <a:spcBef>
                          <a:spcPts val="600"/>
                        </a:spcBef>
                        <a:spcAft>
                          <a:spcPts val="600"/>
                        </a:spcAft>
                      </a:pPr>
                      <a:r>
                        <a:rPr lang="en-US" sz="1200" dirty="0"/>
                        <a:t>Body part of region</a:t>
                      </a:r>
                    </a:p>
                  </a:txBody>
                  <a:tcPr marL="102870" marR="102870" marT="102870" marB="102870"/>
                </a:tc>
                <a:tc>
                  <a:txBody>
                    <a:bodyPr/>
                    <a:lstStyle/>
                    <a:p>
                      <a:pPr algn="ctr">
                        <a:spcBef>
                          <a:spcPts val="600"/>
                        </a:spcBef>
                        <a:spcAft>
                          <a:spcPts val="600"/>
                        </a:spcAft>
                      </a:pPr>
                      <a:r>
                        <a:rPr lang="en-US" sz="1200" dirty="0"/>
                        <a:t>Symptoms</a:t>
                      </a:r>
                    </a:p>
                    <a:p>
                      <a:pPr algn="ctr">
                        <a:spcBef>
                          <a:spcPts val="600"/>
                        </a:spcBef>
                        <a:spcAft>
                          <a:spcPts val="600"/>
                        </a:spcAft>
                      </a:pPr>
                      <a:r>
                        <a:rPr lang="en-US" sz="1200" dirty="0"/>
                        <a:t>Onset of symptoms</a:t>
                      </a:r>
                    </a:p>
                    <a:p>
                      <a:pPr algn="ctr">
                        <a:spcBef>
                          <a:spcPts val="600"/>
                        </a:spcBef>
                        <a:spcAft>
                          <a:spcPts val="600"/>
                        </a:spcAft>
                      </a:pPr>
                      <a:r>
                        <a:rPr lang="en-US" sz="1200" dirty="0"/>
                        <a:t>Attempted home remedy</a:t>
                      </a:r>
                    </a:p>
                  </a:txBody>
                  <a:tcPr marL="102870" marR="102870" marT="102870" marB="102870"/>
                </a:tc>
                <a:extLst>
                  <a:ext uri="{0D108BD9-81ED-4DB2-BD59-A6C34878D82A}">
                    <a16:rowId xmlns:a16="http://schemas.microsoft.com/office/drawing/2014/main" val="2832680597"/>
                  </a:ext>
                </a:extLst>
              </a:tr>
            </a:tbl>
          </a:graphicData>
        </a:graphic>
      </p:graphicFrame>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EMERGENCY ROOM LANGUAGE</a:t>
            </a:r>
          </a:p>
        </p:txBody>
      </p:sp>
      <p:pic>
        <p:nvPicPr>
          <p:cNvPr id="1026" name="Picture 2" descr="Image result for emergency room">
            <a:extLst>
              <a:ext uri="{FF2B5EF4-FFF2-40B4-BE49-F238E27FC236}">
                <a16:creationId xmlns:a16="http://schemas.microsoft.com/office/drawing/2014/main" id="{4B4B3126-EDC2-4215-888C-96828ADE9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824" y="1043451"/>
            <a:ext cx="1398866" cy="59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41144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00" y="154865"/>
            <a:ext cx="8940799" cy="779318"/>
          </a:xfrm>
        </p:spPr>
        <p:txBody>
          <a:bodyPr>
            <a:normAutofit/>
          </a:bodyPr>
          <a:lstStyle/>
          <a:p>
            <a:pPr algn="ctr"/>
            <a:r>
              <a:rPr lang="en-US" dirty="0"/>
              <a:t>Machine learning for assertion status detection</a:t>
            </a:r>
            <a:br>
              <a:rPr lang="en-US" dirty="0"/>
            </a:br>
            <a:endParaRPr lang="en-US" dirty="0"/>
          </a:p>
        </p:txBody>
      </p:sp>
      <p:sp>
        <p:nvSpPr>
          <p:cNvPr id="8" name="TextBox 7">
            <a:extLst>
              <a:ext uri="{FF2B5EF4-FFF2-40B4-BE49-F238E27FC236}">
                <a16:creationId xmlns:a16="http://schemas.microsoft.com/office/drawing/2014/main" id="{08D986B6-FC92-AD44-8ADE-8E0EA74DED5B}"/>
              </a:ext>
            </a:extLst>
          </p:cNvPr>
          <p:cNvSpPr txBox="1"/>
          <p:nvPr/>
        </p:nvSpPr>
        <p:spPr>
          <a:xfrm>
            <a:off x="234367" y="4027888"/>
            <a:ext cx="5493657" cy="877163"/>
          </a:xfrm>
          <a:prstGeom prst="rect">
            <a:avLst/>
          </a:prstGeom>
          <a:noFill/>
        </p:spPr>
        <p:txBody>
          <a:bodyPr wrap="square" rtlCol="0">
            <a:spAutoFit/>
          </a:bodyPr>
          <a:lstStyle/>
          <a:p>
            <a:pPr>
              <a:spcBef>
                <a:spcPts val="600"/>
              </a:spcBef>
            </a:pPr>
            <a:r>
              <a:rPr lang="en-US" dirty="0"/>
              <a:t>“Neural Networks For Negation Scope Detection“</a:t>
            </a:r>
          </a:p>
          <a:p>
            <a:pPr>
              <a:spcBef>
                <a:spcPts val="600"/>
              </a:spcBef>
            </a:pPr>
            <a:r>
              <a:rPr lang="en-US" sz="1400" dirty="0" err="1"/>
              <a:t>Fancellu</a:t>
            </a:r>
            <a:r>
              <a:rPr lang="en-US" sz="1400" dirty="0"/>
              <a:t> et al., In Proceedings of the 54th Annual Meeting</a:t>
            </a:r>
            <a:br>
              <a:rPr lang="en-US" sz="1400" dirty="0"/>
            </a:br>
            <a:r>
              <a:rPr lang="en-US" sz="1400" dirty="0"/>
              <a:t> of the Association for Computational Linguistics, 2016.</a:t>
            </a:r>
          </a:p>
        </p:txBody>
      </p:sp>
      <p:graphicFrame>
        <p:nvGraphicFramePr>
          <p:cNvPr id="6" name="Table 5">
            <a:extLst>
              <a:ext uri="{FF2B5EF4-FFF2-40B4-BE49-F238E27FC236}">
                <a16:creationId xmlns:a16="http://schemas.microsoft.com/office/drawing/2014/main" id="{757A563E-2288-4AEE-B16F-3D02D70A84D4}"/>
              </a:ext>
            </a:extLst>
          </p:cNvPr>
          <p:cNvGraphicFramePr>
            <a:graphicFrameLocks noGrp="1"/>
          </p:cNvGraphicFramePr>
          <p:nvPr>
            <p:extLst/>
          </p:nvPr>
        </p:nvGraphicFramePr>
        <p:xfrm>
          <a:off x="234367" y="1592502"/>
          <a:ext cx="4530980" cy="1112520"/>
        </p:xfrm>
        <a:graphic>
          <a:graphicData uri="http://schemas.openxmlformats.org/drawingml/2006/table">
            <a:tbl>
              <a:tblPr firstRow="1" bandRow="1">
                <a:tableStyleId>{5C22544A-7EE6-4342-B048-85BDC9FD1C3A}</a:tableStyleId>
              </a:tblPr>
              <a:tblGrid>
                <a:gridCol w="916926">
                  <a:extLst>
                    <a:ext uri="{9D8B030D-6E8A-4147-A177-3AD203B41FA5}">
                      <a16:colId xmlns:a16="http://schemas.microsoft.com/office/drawing/2014/main" val="829587289"/>
                    </a:ext>
                  </a:extLst>
                </a:gridCol>
                <a:gridCol w="1124857">
                  <a:extLst>
                    <a:ext uri="{9D8B030D-6E8A-4147-A177-3AD203B41FA5}">
                      <a16:colId xmlns:a16="http://schemas.microsoft.com/office/drawing/2014/main" val="1082495320"/>
                    </a:ext>
                  </a:extLst>
                </a:gridCol>
                <a:gridCol w="2489197">
                  <a:extLst>
                    <a:ext uri="{9D8B030D-6E8A-4147-A177-3AD203B41FA5}">
                      <a16:colId xmlns:a16="http://schemas.microsoft.com/office/drawing/2014/main" val="50112917"/>
                    </a:ext>
                  </a:extLst>
                </a:gridCol>
              </a:tblGrid>
              <a:tr h="370840">
                <a:tc>
                  <a:txBody>
                    <a:bodyPr/>
                    <a:lstStyle/>
                    <a:p>
                      <a:endParaRPr lang="en-US" sz="1600" dirty="0"/>
                    </a:p>
                  </a:txBody>
                  <a:tcPr/>
                </a:tc>
                <a:tc>
                  <a:txBody>
                    <a:bodyPr/>
                    <a:lstStyle/>
                    <a:p>
                      <a:r>
                        <a:rPr lang="en-US" sz="1600" dirty="0"/>
                        <a:t>Dataset</a:t>
                      </a:r>
                    </a:p>
                  </a:txBody>
                  <a:tcPr/>
                </a:tc>
                <a:tc>
                  <a:txBody>
                    <a:bodyPr/>
                    <a:lstStyle/>
                    <a:p>
                      <a:r>
                        <a:rPr lang="en-US" sz="1600" dirty="0"/>
                        <a:t>Metric</a:t>
                      </a:r>
                    </a:p>
                  </a:txBody>
                  <a:tcPr/>
                </a:tc>
                <a:extLst>
                  <a:ext uri="{0D108BD9-81ED-4DB2-BD59-A6C34878D82A}">
                    <a16:rowId xmlns:a16="http://schemas.microsoft.com/office/drawing/2014/main" val="3349419218"/>
                  </a:ext>
                </a:extLst>
              </a:tr>
              <a:tr h="370840">
                <a:tc>
                  <a:txBody>
                    <a:bodyPr/>
                    <a:lstStyle/>
                    <a:p>
                      <a:r>
                        <a:rPr lang="en-US" dirty="0">
                          <a:solidFill>
                            <a:srgbClr val="000000"/>
                          </a:solidFill>
                          <a:latin typeface="Times New Roman" panose="02020603050405020304" pitchFamily="18" charset="0"/>
                        </a:rPr>
                        <a:t>94.17%</a:t>
                      </a:r>
                      <a:endParaRPr lang="en-US" dirty="0"/>
                    </a:p>
                  </a:txBody>
                  <a:tcPr anchor="ctr"/>
                </a:tc>
                <a:tc rowSpan="2">
                  <a:txBody>
                    <a:bodyPr/>
                    <a:lstStyle/>
                    <a:p>
                      <a:r>
                        <a:rPr lang="en-US" sz="1400" dirty="0">
                          <a:solidFill>
                            <a:srgbClr val="000000"/>
                          </a:solidFill>
                          <a:latin typeface="Times New Roman" panose="02020603050405020304" pitchFamily="18" charset="0"/>
                        </a:rPr>
                        <a:t>4</a:t>
                      </a:r>
                      <a:r>
                        <a:rPr lang="en-US" sz="1400" baseline="30000" dirty="0">
                          <a:solidFill>
                            <a:srgbClr val="000000"/>
                          </a:solidFill>
                          <a:latin typeface="Times New Roman" panose="02020603050405020304" pitchFamily="18" charset="0"/>
                        </a:rPr>
                        <a:t>th</a:t>
                      </a:r>
                      <a:r>
                        <a:rPr lang="en-US" sz="1400" dirty="0">
                          <a:solidFill>
                            <a:srgbClr val="000000"/>
                          </a:solidFill>
                          <a:latin typeface="Times New Roman" panose="02020603050405020304" pitchFamily="18" charset="0"/>
                        </a:rPr>
                        <a:t> i2b2/VA</a:t>
                      </a:r>
                      <a:endParaRPr lang="en-US" sz="1400" dirty="0"/>
                    </a:p>
                  </a:txBody>
                  <a:tcPr anchor="ctr"/>
                </a:tc>
                <a:tc>
                  <a:txBody>
                    <a:bodyPr/>
                    <a:lstStyle/>
                    <a:p>
                      <a:r>
                        <a:rPr lang="en-US" dirty="0" err="1">
                          <a:solidFill>
                            <a:srgbClr val="000000"/>
                          </a:solidFill>
                          <a:latin typeface="Times New Roman" panose="02020603050405020304" pitchFamily="18" charset="0"/>
                        </a:rPr>
                        <a:t>Mirco</a:t>
                      </a:r>
                      <a:r>
                        <a:rPr lang="en-US" dirty="0">
                          <a:solidFill>
                            <a:srgbClr val="000000"/>
                          </a:solidFill>
                          <a:latin typeface="Times New Roman" panose="02020603050405020304" pitchFamily="18" charset="0"/>
                        </a:rPr>
                        <a:t>-averaged F</a:t>
                      </a:r>
                      <a:r>
                        <a:rPr lang="en-US" baseline="-25000" dirty="0">
                          <a:solidFill>
                            <a:srgbClr val="000000"/>
                          </a:solidFill>
                          <a:latin typeface="Times New Roman" panose="02020603050405020304" pitchFamily="18" charset="0"/>
                        </a:rPr>
                        <a:t>1</a:t>
                      </a:r>
                      <a:endParaRPr lang="en-US" baseline="-25000" dirty="0"/>
                    </a:p>
                  </a:txBody>
                  <a:tcPr anchor="ctr"/>
                </a:tc>
                <a:extLst>
                  <a:ext uri="{0D108BD9-81ED-4DB2-BD59-A6C34878D82A}">
                    <a16:rowId xmlns:a16="http://schemas.microsoft.com/office/drawing/2014/main" val="2890957625"/>
                  </a:ext>
                </a:extLst>
              </a:tr>
              <a:tr h="370840">
                <a:tc>
                  <a:txBody>
                    <a:bodyPr/>
                    <a:lstStyle/>
                    <a:p>
                      <a:r>
                        <a:rPr lang="en-US" dirty="0">
                          <a:solidFill>
                            <a:srgbClr val="000000"/>
                          </a:solidFill>
                          <a:latin typeface="Times New Roman" panose="02020603050405020304" pitchFamily="18" charset="0"/>
                        </a:rPr>
                        <a:t>79.76%</a:t>
                      </a:r>
                      <a:endParaRPr lang="en-US" dirty="0"/>
                    </a:p>
                  </a:txBody>
                  <a:tcPr anchor="ctr"/>
                </a:tc>
                <a:tc vMerge="1">
                  <a:txBody>
                    <a:bodyPr/>
                    <a:lstStyle/>
                    <a:p>
                      <a:endParaRPr lang="en-US" sz="1400" dirty="0"/>
                    </a:p>
                  </a:txBody>
                  <a:tcPr anchor="ctr"/>
                </a:tc>
                <a:tc>
                  <a:txBody>
                    <a:bodyPr/>
                    <a:lstStyle/>
                    <a:p>
                      <a:r>
                        <a:rPr lang="en-US" dirty="0">
                          <a:solidFill>
                            <a:srgbClr val="000000"/>
                          </a:solidFill>
                          <a:latin typeface="Times New Roman" panose="02020603050405020304" pitchFamily="18" charset="0"/>
                        </a:rPr>
                        <a:t>Marco-averaged F</a:t>
                      </a:r>
                      <a:r>
                        <a:rPr lang="en-US" baseline="-25000" dirty="0">
                          <a:solidFill>
                            <a:srgbClr val="000000"/>
                          </a:solidFill>
                          <a:latin typeface="Times New Roman" panose="02020603050405020304" pitchFamily="18" charset="0"/>
                        </a:rPr>
                        <a:t>1</a:t>
                      </a:r>
                      <a:endParaRPr lang="en-US" baseline="-25000" dirty="0"/>
                    </a:p>
                  </a:txBody>
                  <a:tcPr anchor="ctr"/>
                </a:tc>
                <a:extLst>
                  <a:ext uri="{0D108BD9-81ED-4DB2-BD59-A6C34878D82A}">
                    <a16:rowId xmlns:a16="http://schemas.microsoft.com/office/drawing/2014/main" val="3738481184"/>
                  </a:ext>
                </a:extLst>
              </a:tr>
            </a:tbl>
          </a:graphicData>
        </a:graphic>
      </p:graphicFrame>
      <p:pic>
        <p:nvPicPr>
          <p:cNvPr id="7" name="Picture 6">
            <a:extLst>
              <a:ext uri="{FF2B5EF4-FFF2-40B4-BE49-F238E27FC236}">
                <a16:creationId xmlns:a16="http://schemas.microsoft.com/office/drawing/2014/main" id="{4DEA2810-3F92-4620-A800-580EE8BD1B22}"/>
              </a:ext>
            </a:extLst>
          </p:cNvPr>
          <p:cNvPicPr/>
          <p:nvPr/>
        </p:nvPicPr>
        <p:blipFill rotWithShape="1">
          <a:blip r:embed="rId2" cstate="print">
            <a:extLst>
              <a:ext uri="{28A0092B-C50C-407E-A947-70E740481C1C}">
                <a14:useLocalDpi xmlns:a14="http://schemas.microsoft.com/office/drawing/2010/main"/>
              </a:ext>
            </a:extLst>
          </a:blip>
          <a:srcRect/>
          <a:stretch/>
        </p:blipFill>
        <p:spPr bwMode="auto">
          <a:xfrm>
            <a:off x="5617030" y="894778"/>
            <a:ext cx="2946398" cy="36917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56222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02" y="154865"/>
            <a:ext cx="8761897" cy="779318"/>
          </a:xfrm>
        </p:spPr>
        <p:txBody>
          <a:bodyPr>
            <a:normAutofit/>
          </a:bodyPr>
          <a:lstStyle/>
          <a:p>
            <a:pPr algn="ctr"/>
            <a:r>
              <a:rPr lang="en-US" dirty="0"/>
              <a:t>Biomedical word embeddings</a:t>
            </a:r>
            <a:br>
              <a:rPr lang="en-US" dirty="0"/>
            </a:br>
            <a:endParaRPr lang="en-US" dirty="0"/>
          </a:p>
        </p:txBody>
      </p:sp>
      <p:sp>
        <p:nvSpPr>
          <p:cNvPr id="8" name="TextBox 7">
            <a:extLst>
              <a:ext uri="{FF2B5EF4-FFF2-40B4-BE49-F238E27FC236}">
                <a16:creationId xmlns:a16="http://schemas.microsoft.com/office/drawing/2014/main" id="{08D986B6-FC92-AD44-8ADE-8E0EA74DED5B}"/>
              </a:ext>
            </a:extLst>
          </p:cNvPr>
          <p:cNvSpPr txBox="1"/>
          <p:nvPr/>
        </p:nvSpPr>
        <p:spPr>
          <a:xfrm>
            <a:off x="87086" y="4127809"/>
            <a:ext cx="5493657" cy="600164"/>
          </a:xfrm>
          <a:prstGeom prst="rect">
            <a:avLst/>
          </a:prstGeom>
          <a:noFill/>
        </p:spPr>
        <p:txBody>
          <a:bodyPr wrap="square" rtlCol="0">
            <a:spAutoFit/>
          </a:bodyPr>
          <a:lstStyle/>
          <a:p>
            <a:pPr>
              <a:spcBef>
                <a:spcPts val="600"/>
              </a:spcBef>
            </a:pPr>
            <a:r>
              <a:rPr lang="en-US" sz="1600" dirty="0"/>
              <a:t>“How to Train Good Word Embeddings for Biomedical NLP”.</a:t>
            </a:r>
          </a:p>
          <a:p>
            <a:pPr>
              <a:spcBef>
                <a:spcPts val="600"/>
              </a:spcBef>
            </a:pPr>
            <a:r>
              <a:rPr lang="en-US" sz="1200" dirty="0"/>
              <a:t>Chiu et al., In </a:t>
            </a:r>
            <a:r>
              <a:rPr lang="en-US" sz="1200" i="1" dirty="0"/>
              <a:t>Proceedings of BioNLP’16</a:t>
            </a:r>
            <a:r>
              <a:rPr lang="en-US" sz="1200" dirty="0"/>
              <a:t>, August 2016.</a:t>
            </a:r>
          </a:p>
        </p:txBody>
      </p:sp>
      <p:pic>
        <p:nvPicPr>
          <p:cNvPr id="3" name="Picture 2">
            <a:extLst>
              <a:ext uri="{FF2B5EF4-FFF2-40B4-BE49-F238E27FC236}">
                <a16:creationId xmlns:a16="http://schemas.microsoft.com/office/drawing/2014/main" id="{9A8DD756-E028-4C53-AAC7-31A360E071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84801" y="1134104"/>
            <a:ext cx="3345649" cy="3292753"/>
          </a:xfrm>
          <a:prstGeom prst="rect">
            <a:avLst/>
          </a:prstGeom>
        </p:spPr>
      </p:pic>
      <p:sp>
        <p:nvSpPr>
          <p:cNvPr id="7" name="TextBox 6">
            <a:extLst>
              <a:ext uri="{FF2B5EF4-FFF2-40B4-BE49-F238E27FC236}">
                <a16:creationId xmlns:a16="http://schemas.microsoft.com/office/drawing/2014/main" id="{982E72A5-B85E-483A-B20D-B8E62C7005F3}"/>
              </a:ext>
            </a:extLst>
          </p:cNvPr>
          <p:cNvSpPr txBox="1"/>
          <p:nvPr/>
        </p:nvSpPr>
        <p:spPr>
          <a:xfrm>
            <a:off x="65207" y="875827"/>
            <a:ext cx="5493657" cy="3370153"/>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US" dirty="0"/>
              <a:t>Intrinsic measures (similarity between concepts)</a:t>
            </a:r>
          </a:p>
          <a:p>
            <a:pPr marL="342900" indent="-342900">
              <a:spcBef>
                <a:spcPts val="600"/>
              </a:spcBef>
              <a:buFont typeface="Arial" panose="020B0604020202020204" pitchFamily="34" charset="0"/>
              <a:buChar char="•"/>
            </a:pPr>
            <a:r>
              <a:rPr lang="en-US" dirty="0"/>
              <a:t>Extrinsic measures (improving NER)</a:t>
            </a:r>
          </a:p>
          <a:p>
            <a:pPr marL="342900" indent="-342900">
              <a:spcBef>
                <a:spcPts val="600"/>
              </a:spcBef>
              <a:buFont typeface="Arial" panose="020B0604020202020204" pitchFamily="34" charset="0"/>
              <a:buChar char="•"/>
            </a:pPr>
            <a:r>
              <a:rPr lang="en-US" dirty="0"/>
              <a:t>Hyperparameter optimization</a:t>
            </a:r>
          </a:p>
          <a:p>
            <a:pPr marL="800100" lvl="1" indent="-342900">
              <a:buFont typeface="Arial" panose="020B0604020202020204" pitchFamily="34" charset="0"/>
              <a:buChar char="•"/>
            </a:pPr>
            <a:r>
              <a:rPr lang="en-US" dirty="0"/>
              <a:t>Sub-sampling</a:t>
            </a:r>
          </a:p>
          <a:p>
            <a:pPr marL="800100" lvl="1" indent="-342900">
              <a:buFont typeface="Arial" panose="020B0604020202020204" pitchFamily="34" charset="0"/>
              <a:buChar char="•"/>
            </a:pPr>
            <a:r>
              <a:rPr lang="en-US" dirty="0"/>
              <a:t>Minimum-count</a:t>
            </a:r>
          </a:p>
          <a:p>
            <a:pPr marL="800100" lvl="1" indent="-342900">
              <a:buFont typeface="Arial" panose="020B0604020202020204" pitchFamily="34" charset="0"/>
              <a:buChar char="•"/>
            </a:pPr>
            <a:r>
              <a:rPr lang="en-US" dirty="0"/>
              <a:t>Learning rate</a:t>
            </a:r>
          </a:p>
          <a:p>
            <a:pPr marL="800100" lvl="1" indent="-342900">
              <a:buFont typeface="Arial" panose="020B0604020202020204" pitchFamily="34" charset="0"/>
              <a:buChar char="•"/>
            </a:pPr>
            <a:r>
              <a:rPr lang="en-US" dirty="0"/>
              <a:t>Vector dimension</a:t>
            </a:r>
          </a:p>
          <a:p>
            <a:pPr marL="800100" lvl="1" indent="-342900">
              <a:buFont typeface="Arial" panose="020B0604020202020204" pitchFamily="34" charset="0"/>
              <a:buChar char="•"/>
            </a:pPr>
            <a:r>
              <a:rPr lang="en-US" dirty="0"/>
              <a:t>Context window size</a:t>
            </a:r>
          </a:p>
          <a:p>
            <a:pPr marL="342900" indent="-342900">
              <a:spcBef>
                <a:spcPts val="600"/>
              </a:spcBef>
              <a:buFont typeface="Arial" panose="020B0604020202020204" pitchFamily="34" charset="0"/>
              <a:buChar char="•"/>
            </a:pPr>
            <a:r>
              <a:rPr lang="en-US" dirty="0"/>
              <a:t>Available under an open license </a:t>
            </a:r>
            <a:r>
              <a:rPr lang="en-US" dirty="0">
                <a:hlinkClick r:id="rId3"/>
              </a:rPr>
              <a:t>here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7103710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146" y="26421"/>
            <a:ext cx="8564804" cy="555229"/>
          </a:xfrm>
        </p:spPr>
        <p:txBody>
          <a:bodyPr>
            <a:normAutofit/>
          </a:bodyPr>
          <a:lstStyle/>
          <a:p>
            <a:r>
              <a:rPr lang="en-US" sz="2400" b="1" dirty="0"/>
              <a:t>Healthcare Extensions</a:t>
            </a:r>
          </a:p>
        </p:txBody>
      </p:sp>
      <p:pic>
        <p:nvPicPr>
          <p:cNvPr id="24" name="Picture 23">
            <a:extLst>
              <a:ext uri="{FF2B5EF4-FFF2-40B4-BE49-F238E27FC236}">
                <a16:creationId xmlns:a16="http://schemas.microsoft.com/office/drawing/2014/main" id="{082CD43E-8A09-42FC-A69B-A0A39F1EB13A}"/>
              </a:ext>
            </a:extLst>
          </p:cNvPr>
          <p:cNvPicPr>
            <a:picLocks noChangeAspect="1"/>
          </p:cNvPicPr>
          <p:nvPr/>
        </p:nvPicPr>
        <p:blipFill rotWithShape="1">
          <a:blip r:embed="rId2">
            <a:extLst>
              <a:ext uri="{28A0092B-C50C-407E-A947-70E740481C1C}">
                <a14:useLocalDpi xmlns:a14="http://schemas.microsoft.com/office/drawing/2010/main"/>
              </a:ext>
            </a:extLst>
          </a:blip>
          <a:srcRect l="1782" r="14486"/>
          <a:stretch/>
        </p:blipFill>
        <p:spPr>
          <a:xfrm>
            <a:off x="1792048" y="864509"/>
            <a:ext cx="5558871" cy="3829050"/>
          </a:xfrm>
          <a:prstGeom prst="rect">
            <a:avLst/>
          </a:prstGeom>
        </p:spPr>
      </p:pic>
      <p:sp>
        <p:nvSpPr>
          <p:cNvPr id="25" name="Rectangle: Rounded Corners 24">
            <a:extLst>
              <a:ext uri="{FF2B5EF4-FFF2-40B4-BE49-F238E27FC236}">
                <a16:creationId xmlns:a16="http://schemas.microsoft.com/office/drawing/2014/main" id="{14E0D649-05FA-419A-AC07-741DE155A88D}"/>
              </a:ext>
            </a:extLst>
          </p:cNvPr>
          <p:cNvSpPr/>
          <p:nvPr/>
        </p:nvSpPr>
        <p:spPr bwMode="auto">
          <a:xfrm>
            <a:off x="342899" y="1950244"/>
            <a:ext cx="1660071" cy="2678906"/>
          </a:xfrm>
          <a:prstGeom prst="roundRect">
            <a:avLst/>
          </a:prstGeom>
          <a:ln>
            <a:solidFill>
              <a:schemeClr val="accent5">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en-US" sz="825" dirty="0">
              <a:solidFill>
                <a:schemeClr val="tx1"/>
              </a:solidFill>
              <a:cs typeface="Arial" charset="0"/>
            </a:endParaRPr>
          </a:p>
          <a:p>
            <a:pPr defTabSz="685800" fontAlgn="base">
              <a:spcBef>
                <a:spcPct val="0"/>
              </a:spcBef>
              <a:spcAft>
                <a:spcPct val="0"/>
              </a:spcAft>
            </a:pPr>
            <a:endParaRPr lang="en-US" sz="825" dirty="0">
              <a:solidFill>
                <a:schemeClr val="tx1"/>
              </a:solidFill>
              <a:cs typeface="Arial" charset="0"/>
            </a:endParaRPr>
          </a:p>
          <a:p>
            <a:pPr defTabSz="685800" fontAlgn="base">
              <a:spcBef>
                <a:spcPct val="0"/>
              </a:spcBef>
              <a:spcAft>
                <a:spcPct val="0"/>
              </a:spcAft>
            </a:pPr>
            <a:endParaRPr lang="en-US" sz="825" dirty="0">
              <a:solidFill>
                <a:schemeClr val="tx1"/>
              </a:solidFill>
              <a:cs typeface="Arial" charset="0"/>
            </a:endParaRPr>
          </a:p>
          <a:p>
            <a:pPr defTabSz="685800" fontAlgn="base">
              <a:spcBef>
                <a:spcPct val="0"/>
              </a:spcBef>
              <a:spcAft>
                <a:spcPct val="0"/>
              </a:spcAft>
            </a:pPr>
            <a:endParaRPr lang="en-US" sz="825" dirty="0">
              <a:solidFill>
                <a:schemeClr val="tx1"/>
              </a:solidFill>
              <a:cs typeface="Arial" charset="0"/>
            </a:endParaRPr>
          </a:p>
          <a:p>
            <a:pPr algn="ctr" defTabSz="685800" fontAlgn="base">
              <a:spcBef>
                <a:spcPct val="0"/>
              </a:spcBef>
              <a:spcAft>
                <a:spcPct val="0"/>
              </a:spcAft>
            </a:pPr>
            <a:r>
              <a:rPr lang="en-US" sz="825" dirty="0">
                <a:solidFill>
                  <a:schemeClr val="tx1"/>
                </a:solidFill>
                <a:cs typeface="Arial" charset="0"/>
              </a:rPr>
              <a:t>com.johnsnowlabs.nlp.clinical.*</a:t>
            </a:r>
          </a:p>
          <a:p>
            <a:pPr algn="ctr" defTabSz="685800" fontAlgn="base">
              <a:spcBef>
                <a:spcPct val="0"/>
              </a:spcBef>
              <a:spcAft>
                <a:spcPct val="0"/>
              </a:spcAft>
            </a:pPr>
            <a:endParaRPr lang="en-US" sz="825" dirty="0">
              <a:solidFill>
                <a:schemeClr val="tx1"/>
              </a:solidFill>
              <a:cs typeface="Arial" charset="0"/>
            </a:endParaRPr>
          </a:p>
          <a:p>
            <a:pPr defTabSz="685800" fontAlgn="base">
              <a:spcBef>
                <a:spcPct val="0"/>
              </a:spcBef>
              <a:spcAft>
                <a:spcPct val="0"/>
              </a:spcAft>
            </a:pPr>
            <a:r>
              <a:rPr lang="en-US" sz="1050" dirty="0">
                <a:solidFill>
                  <a:schemeClr val="tx1"/>
                </a:solidFill>
                <a:cs typeface="Arial" charset="0"/>
              </a:rPr>
              <a:t>Healthcare specific NLP annotators for Spark in Scala, Java or Python:</a:t>
            </a:r>
          </a:p>
          <a:p>
            <a:pPr marL="214313" indent="-214313" defTabSz="685800" fontAlgn="base">
              <a:spcBef>
                <a:spcPct val="0"/>
              </a:spcBef>
              <a:spcAft>
                <a:spcPct val="0"/>
              </a:spcAft>
              <a:buFont typeface="Arial" panose="020B0604020202020204" pitchFamily="34" charset="0"/>
              <a:buChar char="•"/>
            </a:pPr>
            <a:endParaRPr lang="en-US" sz="1050" dirty="0">
              <a:solidFill>
                <a:schemeClr val="tx1"/>
              </a:solidFill>
              <a:cs typeface="Arial" charset="0"/>
            </a:endParaRPr>
          </a:p>
          <a:p>
            <a:pPr marL="214313" indent="-214313">
              <a:buFont typeface="Arial" panose="020B0604020202020204" pitchFamily="34" charset="0"/>
              <a:buChar char="•"/>
            </a:pPr>
            <a:r>
              <a:rPr lang="en-US" sz="1050" dirty="0">
                <a:solidFill>
                  <a:schemeClr val="tx1"/>
                </a:solidFill>
                <a:cs typeface="Arial" charset="0"/>
              </a:rPr>
              <a:t>Entity Recognition</a:t>
            </a:r>
          </a:p>
          <a:p>
            <a:pPr marL="214313" indent="-214313" defTabSz="685800" fontAlgn="base">
              <a:spcBef>
                <a:spcPct val="0"/>
              </a:spcBef>
              <a:spcAft>
                <a:spcPct val="0"/>
              </a:spcAft>
              <a:buFont typeface="Arial" panose="020B0604020202020204" pitchFamily="34" charset="0"/>
              <a:buChar char="•"/>
            </a:pPr>
            <a:r>
              <a:rPr lang="en-US" sz="1050" dirty="0">
                <a:solidFill>
                  <a:schemeClr val="tx1"/>
                </a:solidFill>
                <a:cs typeface="Arial" charset="0"/>
              </a:rPr>
              <a:t>Value Extraction</a:t>
            </a:r>
          </a:p>
          <a:p>
            <a:pPr marL="214313" indent="-214313" defTabSz="685800" fontAlgn="base">
              <a:spcBef>
                <a:spcPct val="0"/>
              </a:spcBef>
              <a:spcAft>
                <a:spcPct val="0"/>
              </a:spcAft>
              <a:buFont typeface="Arial" panose="020B0604020202020204" pitchFamily="34" charset="0"/>
              <a:buChar char="•"/>
            </a:pPr>
            <a:r>
              <a:rPr lang="en-US" sz="1050" dirty="0">
                <a:solidFill>
                  <a:schemeClr val="tx1"/>
                </a:solidFill>
                <a:cs typeface="Arial" charset="0"/>
              </a:rPr>
              <a:t>Word </a:t>
            </a:r>
            <a:r>
              <a:rPr lang="en-US" sz="1050" dirty="0" err="1">
                <a:solidFill>
                  <a:schemeClr val="tx1"/>
                </a:solidFill>
                <a:cs typeface="Arial" charset="0"/>
              </a:rPr>
              <a:t>Embeddings</a:t>
            </a:r>
            <a:endParaRPr lang="en-US" sz="1050" dirty="0">
              <a:solidFill>
                <a:schemeClr val="tx1"/>
              </a:solidFill>
              <a:cs typeface="Arial" charset="0"/>
            </a:endParaRPr>
          </a:p>
          <a:p>
            <a:pPr marL="214313" indent="-214313">
              <a:buFont typeface="Arial" panose="020B0604020202020204" pitchFamily="34" charset="0"/>
              <a:buChar char="•"/>
            </a:pPr>
            <a:r>
              <a:rPr lang="en-US" sz="1050" dirty="0">
                <a:solidFill>
                  <a:schemeClr val="tx1"/>
                </a:solidFill>
                <a:cs typeface="Arial" charset="0"/>
              </a:rPr>
              <a:t>Assertion Status</a:t>
            </a:r>
          </a:p>
          <a:p>
            <a:pPr marL="214313" indent="-214313">
              <a:buFont typeface="Arial" panose="020B0604020202020204" pitchFamily="34" charset="0"/>
              <a:buChar char="•"/>
            </a:pPr>
            <a:r>
              <a:rPr lang="en-US" sz="1050" dirty="0">
                <a:solidFill>
                  <a:schemeClr val="tx1"/>
                </a:solidFill>
                <a:cs typeface="Arial" charset="0"/>
              </a:rPr>
              <a:t>Sentiment Analysis</a:t>
            </a:r>
          </a:p>
          <a:p>
            <a:pPr marL="214313" indent="-214313" defTabSz="685800" fontAlgn="base">
              <a:spcBef>
                <a:spcPct val="0"/>
              </a:spcBef>
              <a:spcAft>
                <a:spcPct val="0"/>
              </a:spcAft>
              <a:buFont typeface="Arial" panose="020B0604020202020204" pitchFamily="34" charset="0"/>
              <a:buChar char="•"/>
            </a:pPr>
            <a:r>
              <a:rPr lang="en-US" sz="1050" dirty="0">
                <a:solidFill>
                  <a:schemeClr val="tx1"/>
                </a:solidFill>
                <a:cs typeface="Arial" charset="0"/>
              </a:rPr>
              <a:t>Spell Checking</a:t>
            </a:r>
            <a:r>
              <a:rPr lang="en-US" sz="1200" dirty="0">
                <a:solidFill>
                  <a:schemeClr val="tx1"/>
                </a:solidFill>
                <a:cs typeface="Arial" charset="0"/>
              </a:rPr>
              <a:t>, …</a:t>
            </a:r>
          </a:p>
        </p:txBody>
      </p:sp>
      <p:sp>
        <p:nvSpPr>
          <p:cNvPr id="29" name="Rectangle: Rounded Corners 28">
            <a:extLst>
              <a:ext uri="{FF2B5EF4-FFF2-40B4-BE49-F238E27FC236}">
                <a16:creationId xmlns:a16="http://schemas.microsoft.com/office/drawing/2014/main" id="{2A9EE971-14BB-4EF7-85D6-DE98C7000A8D}"/>
              </a:ext>
            </a:extLst>
          </p:cNvPr>
          <p:cNvSpPr/>
          <p:nvPr/>
        </p:nvSpPr>
        <p:spPr bwMode="auto">
          <a:xfrm>
            <a:off x="7086600" y="1950244"/>
            <a:ext cx="1657350" cy="2678906"/>
          </a:xfrm>
          <a:prstGeom prst="roundRect">
            <a:avLst/>
          </a:prstGeom>
          <a:ln>
            <a:solidFill>
              <a:schemeClr val="accent5">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68580" tIns="34290" rIns="68580" bIns="34290" numCol="1" rtlCol="0" anchor="t" anchorCtr="0" compatLnSpc="1">
            <a:prstTxWarp prst="textNoShape">
              <a:avLst/>
            </a:prstTxWarp>
          </a:bodyPr>
          <a:lstStyle/>
          <a:p>
            <a:pPr defTabSz="685800" fontAlgn="base">
              <a:spcBef>
                <a:spcPct val="0"/>
              </a:spcBef>
              <a:spcAft>
                <a:spcPct val="0"/>
              </a:spcAft>
            </a:pPr>
            <a:endParaRPr lang="en-US" sz="825" dirty="0">
              <a:solidFill>
                <a:schemeClr val="tx1"/>
              </a:solidFill>
              <a:cs typeface="Arial" charset="0"/>
            </a:endParaRPr>
          </a:p>
          <a:p>
            <a:pPr defTabSz="685800" fontAlgn="base">
              <a:spcBef>
                <a:spcPct val="0"/>
              </a:spcBef>
              <a:spcAft>
                <a:spcPct val="0"/>
              </a:spcAft>
            </a:pPr>
            <a:endParaRPr lang="en-US" sz="825" dirty="0">
              <a:solidFill>
                <a:schemeClr val="tx1"/>
              </a:solidFill>
              <a:cs typeface="Arial" charset="0"/>
            </a:endParaRPr>
          </a:p>
          <a:p>
            <a:pPr defTabSz="685800" fontAlgn="base">
              <a:spcBef>
                <a:spcPct val="0"/>
              </a:spcBef>
              <a:spcAft>
                <a:spcPct val="0"/>
              </a:spcAft>
            </a:pPr>
            <a:endParaRPr lang="en-US" sz="825" dirty="0">
              <a:solidFill>
                <a:schemeClr val="tx1"/>
              </a:solidFill>
              <a:cs typeface="Arial" charset="0"/>
            </a:endParaRPr>
          </a:p>
          <a:p>
            <a:pPr defTabSz="685800" fontAlgn="base">
              <a:spcBef>
                <a:spcPct val="0"/>
              </a:spcBef>
              <a:spcAft>
                <a:spcPct val="0"/>
              </a:spcAft>
            </a:pPr>
            <a:endParaRPr lang="en-US" sz="825" dirty="0">
              <a:solidFill>
                <a:schemeClr val="tx1"/>
              </a:solidFill>
              <a:cs typeface="Arial" charset="0"/>
            </a:endParaRPr>
          </a:p>
          <a:p>
            <a:pPr defTabSz="685800" fontAlgn="base">
              <a:spcBef>
                <a:spcPct val="0"/>
              </a:spcBef>
              <a:spcAft>
                <a:spcPct val="0"/>
              </a:spcAft>
            </a:pPr>
            <a:r>
              <a:rPr lang="en-US" sz="825" dirty="0">
                <a:solidFill>
                  <a:schemeClr val="tx1"/>
                </a:solidFill>
                <a:cs typeface="Arial" charset="0"/>
              </a:rPr>
              <a:t>data.johnsnowlabs.com/health</a:t>
            </a:r>
          </a:p>
          <a:p>
            <a:pPr defTabSz="685800" fontAlgn="base">
              <a:spcBef>
                <a:spcPct val="0"/>
              </a:spcBef>
              <a:spcAft>
                <a:spcPct val="0"/>
              </a:spcAft>
            </a:pPr>
            <a:endParaRPr lang="en-US" sz="825" dirty="0">
              <a:solidFill>
                <a:schemeClr val="tx1"/>
              </a:solidFill>
              <a:cs typeface="Arial" charset="0"/>
            </a:endParaRPr>
          </a:p>
          <a:p>
            <a:r>
              <a:rPr lang="en-US" sz="1050" dirty="0">
                <a:solidFill>
                  <a:schemeClr val="tx1"/>
                </a:solidFill>
                <a:cs typeface="Arial" charset="0"/>
              </a:rPr>
              <a:t>1,800+ Expert curated, clean, linked, enriched &amp; always up to date data:</a:t>
            </a:r>
          </a:p>
          <a:p>
            <a:pPr marL="214313" indent="-214313">
              <a:buFont typeface="Arial" panose="020B0604020202020204" pitchFamily="34" charset="0"/>
              <a:buChar char="•"/>
            </a:pPr>
            <a:endParaRPr lang="en-US" sz="1050" dirty="0">
              <a:solidFill>
                <a:schemeClr val="tx1"/>
              </a:solidFill>
              <a:cs typeface="Arial" charset="0"/>
            </a:endParaRPr>
          </a:p>
          <a:p>
            <a:pPr marL="214313" indent="-214313">
              <a:buFont typeface="Arial" panose="020B0604020202020204" pitchFamily="34" charset="0"/>
              <a:buChar char="•"/>
            </a:pPr>
            <a:r>
              <a:rPr lang="en-US" sz="1050" dirty="0">
                <a:solidFill>
                  <a:schemeClr val="tx1"/>
                </a:solidFill>
                <a:cs typeface="Arial" charset="0"/>
              </a:rPr>
              <a:t>Terminology</a:t>
            </a:r>
          </a:p>
          <a:p>
            <a:pPr marL="214313" indent="-214313">
              <a:buFont typeface="Arial" panose="020B0604020202020204" pitchFamily="34" charset="0"/>
              <a:buChar char="•"/>
            </a:pPr>
            <a:r>
              <a:rPr lang="en-US" sz="1050" dirty="0">
                <a:solidFill>
                  <a:schemeClr val="tx1"/>
                </a:solidFill>
                <a:cs typeface="Arial" charset="0"/>
              </a:rPr>
              <a:t>Providers</a:t>
            </a:r>
          </a:p>
          <a:p>
            <a:pPr marL="214313" indent="-214313">
              <a:buFont typeface="Arial" panose="020B0604020202020204" pitchFamily="34" charset="0"/>
              <a:buChar char="•"/>
            </a:pPr>
            <a:r>
              <a:rPr lang="en-US" sz="1050" dirty="0">
                <a:solidFill>
                  <a:schemeClr val="tx1"/>
                </a:solidFill>
                <a:cs typeface="Arial" charset="0"/>
              </a:rPr>
              <a:t>Demographics</a:t>
            </a:r>
          </a:p>
          <a:p>
            <a:pPr marL="214313" indent="-214313">
              <a:buFont typeface="Arial" panose="020B0604020202020204" pitchFamily="34" charset="0"/>
              <a:buChar char="•"/>
            </a:pPr>
            <a:r>
              <a:rPr lang="en-US" sz="1050" dirty="0">
                <a:solidFill>
                  <a:schemeClr val="tx1"/>
                </a:solidFill>
                <a:cs typeface="Arial" charset="0"/>
              </a:rPr>
              <a:t>Clinical Guidelines</a:t>
            </a:r>
          </a:p>
          <a:p>
            <a:pPr marL="214313" indent="-214313">
              <a:buFont typeface="Arial" panose="020B0604020202020204" pitchFamily="34" charset="0"/>
              <a:buChar char="•"/>
            </a:pPr>
            <a:r>
              <a:rPr lang="en-US" sz="1050" dirty="0">
                <a:solidFill>
                  <a:schemeClr val="tx1"/>
                </a:solidFill>
                <a:cs typeface="Arial" charset="0"/>
              </a:rPr>
              <a:t>Genes</a:t>
            </a:r>
          </a:p>
          <a:p>
            <a:pPr marL="214313" indent="-214313">
              <a:buFont typeface="Arial" panose="020B0604020202020204" pitchFamily="34" charset="0"/>
              <a:buChar char="•"/>
            </a:pPr>
            <a:r>
              <a:rPr lang="en-US" sz="1050" dirty="0">
                <a:solidFill>
                  <a:schemeClr val="tx1"/>
                </a:solidFill>
                <a:cs typeface="Arial" charset="0"/>
              </a:rPr>
              <a:t>Measures, …</a:t>
            </a:r>
          </a:p>
        </p:txBody>
      </p:sp>
      <p:pic>
        <p:nvPicPr>
          <p:cNvPr id="30" name="Picture 29" descr="Image result for john snow labs">
            <a:extLst>
              <a:ext uri="{FF2B5EF4-FFF2-40B4-BE49-F238E27FC236}">
                <a16:creationId xmlns:a16="http://schemas.microsoft.com/office/drawing/2014/main" id="{555F7653-26F1-403F-A547-B39F90658814}"/>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558780" y="2114550"/>
            <a:ext cx="1233268" cy="365760"/>
          </a:xfrm>
          <a:prstGeom prst="rect">
            <a:avLst/>
          </a:prstGeom>
          <a:noFill/>
          <a:ln>
            <a:noFill/>
          </a:ln>
        </p:spPr>
      </p:pic>
      <p:pic>
        <p:nvPicPr>
          <p:cNvPr id="31" name="Picture 30" descr="Image result for john snow labs">
            <a:extLst>
              <a:ext uri="{FF2B5EF4-FFF2-40B4-BE49-F238E27FC236}">
                <a16:creationId xmlns:a16="http://schemas.microsoft.com/office/drawing/2014/main" id="{A04BD07E-6AC3-4703-91B5-5A79A07C99C6}"/>
              </a:ext>
            </a:extLst>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7304752" y="2114550"/>
            <a:ext cx="1267748" cy="365760"/>
          </a:xfrm>
          <a:prstGeom prst="rect">
            <a:avLst/>
          </a:prstGeom>
          <a:noFill/>
          <a:ln>
            <a:noFill/>
          </a:ln>
        </p:spPr>
      </p:pic>
      <p:cxnSp>
        <p:nvCxnSpPr>
          <p:cNvPr id="27" name="Connector: Elbow 26">
            <a:extLst>
              <a:ext uri="{FF2B5EF4-FFF2-40B4-BE49-F238E27FC236}">
                <a16:creationId xmlns:a16="http://schemas.microsoft.com/office/drawing/2014/main" id="{BBDD2C40-E734-48C8-8157-EE8F1383D59A}"/>
              </a:ext>
            </a:extLst>
          </p:cNvPr>
          <p:cNvCxnSpPr/>
          <p:nvPr/>
        </p:nvCxnSpPr>
        <p:spPr bwMode="auto">
          <a:xfrm rot="5400000" flipH="1" flipV="1">
            <a:off x="1643063" y="1128713"/>
            <a:ext cx="342900" cy="1285875"/>
          </a:xfrm>
          <a:prstGeom prst="bentConnector2">
            <a:avLst/>
          </a:prstGeom>
          <a:ln w="19050">
            <a:solidFill>
              <a:srgbClr val="0477BD"/>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2048" name="Connector: Elbow 2047">
            <a:extLst>
              <a:ext uri="{FF2B5EF4-FFF2-40B4-BE49-F238E27FC236}">
                <a16:creationId xmlns:a16="http://schemas.microsoft.com/office/drawing/2014/main" id="{DF70C6C7-8B5D-4973-9E72-7396B613D2EE}"/>
              </a:ext>
            </a:extLst>
          </p:cNvPr>
          <p:cNvCxnSpPr>
            <a:cxnSpLocks/>
          </p:cNvCxnSpPr>
          <p:nvPr/>
        </p:nvCxnSpPr>
        <p:spPr bwMode="auto">
          <a:xfrm rot="16200000" flipV="1">
            <a:off x="7090173" y="1125141"/>
            <a:ext cx="350044" cy="1300163"/>
          </a:xfrm>
          <a:prstGeom prst="bentConnector2">
            <a:avLst/>
          </a:prstGeom>
          <a:ln w="19050">
            <a:solidFill>
              <a:srgbClr val="0477BD"/>
            </a:solidFill>
            <a:headEnd type="none" w="med" len="med"/>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7101252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146" y="26421"/>
            <a:ext cx="8564804" cy="555229"/>
          </a:xfrm>
        </p:spPr>
        <p:txBody>
          <a:bodyPr>
            <a:normAutofit/>
          </a:bodyPr>
          <a:lstStyle/>
          <a:p>
            <a:r>
              <a:rPr lang="en-US" sz="2400" b="1" dirty="0"/>
              <a:t>Summary: spark nlp in 2018</a:t>
            </a:r>
          </a:p>
        </p:txBody>
      </p:sp>
      <p:pic>
        <p:nvPicPr>
          <p:cNvPr id="4" name="Picture 3">
            <a:extLst>
              <a:ext uri="{FF2B5EF4-FFF2-40B4-BE49-F238E27FC236}">
                <a16:creationId xmlns:a16="http://schemas.microsoft.com/office/drawing/2014/main" id="{B0031DDD-56EA-864F-806F-D31AC4C047E4}"/>
              </a:ext>
            </a:extLst>
          </p:cNvPr>
          <p:cNvPicPr>
            <a:picLocks noChangeAspect="1"/>
          </p:cNvPicPr>
          <p:nvPr/>
        </p:nvPicPr>
        <p:blipFill>
          <a:blip r:embed="rId2"/>
          <a:stretch>
            <a:fillRect/>
          </a:stretch>
        </p:blipFill>
        <p:spPr>
          <a:xfrm>
            <a:off x="0" y="557367"/>
            <a:ext cx="9144000" cy="4384380"/>
          </a:xfrm>
          <a:prstGeom prst="rect">
            <a:avLst/>
          </a:prstGeom>
        </p:spPr>
      </p:pic>
    </p:spTree>
    <p:extLst>
      <p:ext uri="{BB962C8B-B14F-4D97-AF65-F5344CB8AC3E}">
        <p14:creationId xmlns:p14="http://schemas.microsoft.com/office/powerpoint/2010/main" val="26432473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2303" y="405114"/>
            <a:ext cx="7902849" cy="641998"/>
          </a:xfrm>
        </p:spPr>
        <p:txBody>
          <a:bodyPr>
            <a:normAutofit/>
          </a:bodyPr>
          <a:lstStyle/>
          <a:p>
            <a:pPr>
              <a:lnSpc>
                <a:spcPct val="150000"/>
              </a:lnSpc>
            </a:pPr>
            <a:r>
              <a:rPr lang="en-US" sz="2800" dirty="0"/>
              <a:t>THANK you!</a:t>
            </a:r>
          </a:p>
        </p:txBody>
      </p:sp>
      <p:sp>
        <p:nvSpPr>
          <p:cNvPr id="9" name="Text Placeholder 4">
            <a:extLst>
              <a:ext uri="{FF2B5EF4-FFF2-40B4-BE49-F238E27FC236}">
                <a16:creationId xmlns:a16="http://schemas.microsoft.com/office/drawing/2014/main" id="{5E1F0FE2-1FFB-4644-BC68-3C3EE6DD8139}"/>
              </a:ext>
            </a:extLst>
          </p:cNvPr>
          <p:cNvSpPr txBox="1">
            <a:spLocks/>
          </p:cNvSpPr>
          <p:nvPr/>
        </p:nvSpPr>
        <p:spPr>
          <a:xfrm>
            <a:off x="1006997" y="4127380"/>
            <a:ext cx="6887944" cy="514067"/>
          </a:xfrm>
          <a:prstGeom prst="rect">
            <a:avLst/>
          </a:prstGeom>
        </p:spPr>
        <p:txBody>
          <a:bodyPr vert="horz" lIns="0" tIns="0" rIns="0" bIns="0" rtlCol="0">
            <a:normAutofit fontScale="92500"/>
          </a:bodyPr>
          <a:lstStyle>
            <a:lvl1pPr marL="0" indent="0" algn="ctr" defTabSz="457200" rtl="0" eaLnBrk="1" latinLnBrk="0" hangingPunct="1">
              <a:lnSpc>
                <a:spcPct val="90000"/>
              </a:lnSpc>
              <a:spcBef>
                <a:spcPts val="0"/>
              </a:spcBef>
              <a:spcAft>
                <a:spcPts val="600"/>
              </a:spcAft>
              <a:buFont typeface="Arial"/>
              <a:buNone/>
              <a:defRPr lang="en-US" sz="1600" b="0" i="0" kern="1200" spc="100">
                <a:solidFill>
                  <a:srgbClr val="8DA0A0"/>
                </a:solidFill>
                <a:latin typeface="Calibri"/>
                <a:ea typeface="+mn-ea"/>
                <a:cs typeface="Calibri"/>
              </a:defRPr>
            </a:lvl1pPr>
            <a:lvl2pPr marL="684213" indent="-227013" algn="l" defTabSz="457200" rtl="0" eaLnBrk="1" latinLnBrk="0" hangingPunct="1">
              <a:lnSpc>
                <a:spcPct val="90000"/>
              </a:lnSpc>
              <a:spcBef>
                <a:spcPts val="0"/>
              </a:spcBef>
              <a:spcAft>
                <a:spcPts val="600"/>
              </a:spcAft>
              <a:buFont typeface="Arial"/>
              <a:buChar char="–"/>
              <a:defRPr lang="en-US" sz="1800" b="0" i="0" kern="1200" spc="50">
                <a:solidFill>
                  <a:srgbClr val="FFFFFF"/>
                </a:solidFill>
                <a:latin typeface="Bariol Regular"/>
                <a:ea typeface="+mn-ea"/>
                <a:cs typeface="Bariol Regular"/>
              </a:defRPr>
            </a:lvl2pPr>
            <a:lvl3pPr marL="1090613" indent="-176213" algn="l" defTabSz="457200" rtl="0" eaLnBrk="1" latinLnBrk="0" hangingPunct="1">
              <a:lnSpc>
                <a:spcPct val="90000"/>
              </a:lnSpc>
              <a:spcBef>
                <a:spcPts val="0"/>
              </a:spcBef>
              <a:spcAft>
                <a:spcPts val="600"/>
              </a:spcAft>
              <a:buFont typeface="Arial"/>
              <a:buChar char="•"/>
              <a:defRPr lang="en-US" sz="1600" b="0" i="0" kern="1200" spc="50">
                <a:solidFill>
                  <a:srgbClr val="FFFFFF"/>
                </a:solidFill>
                <a:latin typeface="Bariol Regular"/>
                <a:ea typeface="+mn-ea"/>
                <a:cs typeface="Bariol Regular"/>
              </a:defRPr>
            </a:lvl3pPr>
            <a:lvl4pPr marL="1600200" indent="-228600" algn="l" defTabSz="457200" rtl="0" eaLnBrk="1" latinLnBrk="0" hangingPunct="1">
              <a:lnSpc>
                <a:spcPct val="90000"/>
              </a:lnSpc>
              <a:spcBef>
                <a:spcPts val="0"/>
              </a:spcBef>
              <a:spcAft>
                <a:spcPts val="600"/>
              </a:spcAft>
              <a:buFont typeface="Arial"/>
              <a:buChar char="–"/>
              <a:defRPr lang="en-US" sz="1400" b="0" i="0" kern="1200" spc="50">
                <a:solidFill>
                  <a:srgbClr val="FFFFFF"/>
                </a:solidFill>
                <a:latin typeface="Bariol Regular"/>
                <a:ea typeface="+mn-ea"/>
                <a:cs typeface="Bariol Regular"/>
              </a:defRPr>
            </a:lvl4pPr>
            <a:lvl5pPr marL="2057400" indent="-228600" algn="l" defTabSz="457200" rtl="0" eaLnBrk="1" latinLnBrk="0" hangingPunct="1">
              <a:lnSpc>
                <a:spcPct val="90000"/>
              </a:lnSpc>
              <a:spcBef>
                <a:spcPts val="0"/>
              </a:spcBef>
              <a:spcAft>
                <a:spcPts val="600"/>
              </a:spcAft>
              <a:buFont typeface="Arial"/>
              <a:buChar char="»"/>
              <a:defRPr lang="en-US" sz="1100" b="0" i="0" kern="1200" spc="50">
                <a:solidFill>
                  <a:srgbClr val="FFFFFF"/>
                </a:solidFill>
                <a:latin typeface="Bariol Regular"/>
                <a:ea typeface="+mn-ea"/>
                <a:cs typeface="Bariol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s-ES" sz="2000" b="1" dirty="0" err="1"/>
              <a:t>Claudiu</a:t>
            </a:r>
            <a:r>
              <a:rPr lang="es-ES" sz="2000" b="1" dirty="0"/>
              <a:t> </a:t>
            </a:r>
            <a:r>
              <a:rPr lang="es-ES" sz="2000" b="1" dirty="0" err="1"/>
              <a:t>Branzan</a:t>
            </a:r>
            <a:r>
              <a:rPr lang="es-ES" sz="2000" b="1" dirty="0"/>
              <a:t>			Alex Thomas			David Talby</a:t>
            </a:r>
          </a:p>
          <a:p>
            <a:pPr>
              <a:spcAft>
                <a:spcPts val="1200"/>
              </a:spcAft>
            </a:pPr>
            <a:endParaRPr lang="es-ES" sz="1800" dirty="0"/>
          </a:p>
        </p:txBody>
      </p:sp>
      <p:graphicFrame>
        <p:nvGraphicFramePr>
          <p:cNvPr id="5" name="Table 4">
            <a:extLst>
              <a:ext uri="{FF2B5EF4-FFF2-40B4-BE49-F238E27FC236}">
                <a16:creationId xmlns:a16="http://schemas.microsoft.com/office/drawing/2014/main" id="{0188EA70-8BDE-2043-BFBB-6FE901883A62}"/>
              </a:ext>
            </a:extLst>
          </p:cNvPr>
          <p:cNvGraphicFramePr>
            <a:graphicFrameLocks noGrp="1"/>
          </p:cNvGraphicFramePr>
          <p:nvPr>
            <p:extLst>
              <p:ext uri="{D42A27DB-BD31-4B8C-83A1-F6EECF244321}">
                <p14:modId xmlns:p14="http://schemas.microsoft.com/office/powerpoint/2010/main" val="3172878475"/>
              </p:ext>
            </p:extLst>
          </p:nvPr>
        </p:nvGraphicFramePr>
        <p:xfrm>
          <a:off x="254642" y="1596646"/>
          <a:ext cx="8588416" cy="1702139"/>
        </p:xfrm>
        <a:graphic>
          <a:graphicData uri="http://schemas.openxmlformats.org/drawingml/2006/table">
            <a:tbl>
              <a:tblPr firstRow="1" bandRow="1">
                <a:tableStyleId>{5C22544A-7EE6-4342-B048-85BDC9FD1C3A}</a:tableStyleId>
              </a:tblPr>
              <a:tblGrid>
                <a:gridCol w="4294208">
                  <a:extLst>
                    <a:ext uri="{9D8B030D-6E8A-4147-A177-3AD203B41FA5}">
                      <a16:colId xmlns:a16="http://schemas.microsoft.com/office/drawing/2014/main" val="3204996716"/>
                    </a:ext>
                  </a:extLst>
                </a:gridCol>
                <a:gridCol w="4294208">
                  <a:extLst>
                    <a:ext uri="{9D8B030D-6E8A-4147-A177-3AD203B41FA5}">
                      <a16:colId xmlns:a16="http://schemas.microsoft.com/office/drawing/2014/main" val="2074167015"/>
                    </a:ext>
                  </a:extLst>
                </a:gridCol>
              </a:tblGrid>
              <a:tr h="1702139">
                <a:tc>
                  <a:txBody>
                    <a:bodyPr/>
                    <a:lstStyle/>
                    <a:p>
                      <a:pPr algn="ctr">
                        <a:lnSpc>
                          <a:spcPct val="100000"/>
                        </a:lnSpc>
                        <a:spcBef>
                          <a:spcPts val="300"/>
                        </a:spcBef>
                        <a:spcAft>
                          <a:spcPts val="300"/>
                        </a:spcAft>
                      </a:pPr>
                      <a:r>
                        <a:rPr lang="en-US" sz="2200" dirty="0">
                          <a:solidFill>
                            <a:schemeClr val="bg1"/>
                          </a:solidFill>
                        </a:rPr>
                        <a:t>Homepage:</a:t>
                      </a:r>
                    </a:p>
                    <a:p>
                      <a:pPr algn="ctr">
                        <a:lnSpc>
                          <a:spcPct val="100000"/>
                        </a:lnSpc>
                        <a:spcBef>
                          <a:spcPts val="300"/>
                        </a:spcBef>
                        <a:spcAft>
                          <a:spcPts val="300"/>
                        </a:spcAft>
                      </a:pPr>
                      <a:r>
                        <a:rPr lang="en-US" sz="2200" dirty="0">
                          <a:solidFill>
                            <a:schemeClr val="bg1"/>
                          </a:solidFill>
                          <a:hlinkClick r:id="rId3">
                            <a:extLst>
                              <a:ext uri="{A12FA001-AC4F-418D-AE19-62706E023703}">
                                <ahyp:hlinkClr xmlns:ahyp="http://schemas.microsoft.com/office/drawing/2018/hyperlinkcolor" val="tx"/>
                              </a:ext>
                            </a:extLst>
                          </a:hlinkClick>
                        </a:rPr>
                        <a:t>https://nlp.johnsnowlabs.com</a:t>
                      </a:r>
                      <a:endParaRPr lang="en-US" sz="2200" dirty="0">
                        <a:solidFill>
                          <a:schemeClr val="bg1"/>
                        </a:solidFill>
                      </a:endParaRPr>
                    </a:p>
                    <a:p>
                      <a:pPr algn="ctr">
                        <a:lnSpc>
                          <a:spcPct val="100000"/>
                        </a:lnSpc>
                        <a:spcBef>
                          <a:spcPts val="300"/>
                        </a:spcBef>
                        <a:spcAft>
                          <a:spcPts val="300"/>
                        </a:spcAft>
                      </a:pPr>
                      <a:r>
                        <a:rPr lang="en-US" sz="2000" dirty="0">
                          <a:solidFill>
                            <a:schemeClr val="bg1"/>
                          </a:solidFill>
                        </a:rPr>
                        <a:t>Getting Started, Docs, Examples, Videos, Blogs, Slack Community</a:t>
                      </a:r>
                    </a:p>
                  </a:txBody>
                  <a:tcPr/>
                </a:tc>
                <a:tc>
                  <a:txBody>
                    <a:bodyPr/>
                    <a:lstStyle/>
                    <a:p>
                      <a:pPr algn="ctr">
                        <a:lnSpc>
                          <a:spcPct val="100000"/>
                        </a:lnSpc>
                        <a:spcBef>
                          <a:spcPts val="300"/>
                        </a:spcBef>
                        <a:spcAft>
                          <a:spcPts val="300"/>
                        </a:spcAft>
                      </a:pPr>
                      <a:r>
                        <a:rPr lang="en-US" sz="2200" dirty="0">
                          <a:solidFill>
                            <a:schemeClr val="bg1"/>
                          </a:solidFill>
                        </a:rPr>
                        <a:t>GitHub: </a:t>
                      </a:r>
                    </a:p>
                    <a:p>
                      <a:pPr algn="ctr">
                        <a:lnSpc>
                          <a:spcPct val="100000"/>
                        </a:lnSpc>
                        <a:spcBef>
                          <a:spcPts val="300"/>
                        </a:spcBef>
                        <a:spcAft>
                          <a:spcPts val="300"/>
                        </a:spcAft>
                      </a:pPr>
                      <a:r>
                        <a:rPr lang="en-US" sz="2200" dirty="0">
                          <a:solidFill>
                            <a:schemeClr val="bg1"/>
                          </a:solidFill>
                          <a:hlinkClick r:id="rId4">
                            <a:extLst>
                              <a:ext uri="{A12FA001-AC4F-418D-AE19-62706E023703}">
                                <ahyp:hlinkClr xmlns:ahyp="http://schemas.microsoft.com/office/drawing/2018/hyperlinkcolor" val="tx"/>
                              </a:ext>
                            </a:extLst>
                          </a:hlinkClick>
                        </a:rPr>
                        <a:t>https://github.com/</a:t>
                      </a:r>
                      <a:br>
                        <a:rPr lang="en-US" sz="2200" dirty="0">
                          <a:solidFill>
                            <a:schemeClr val="bg1"/>
                          </a:solidFill>
                          <a:hlinkClick r:id="rId4">
                            <a:extLst>
                              <a:ext uri="{A12FA001-AC4F-418D-AE19-62706E023703}">
                                <ahyp:hlinkClr xmlns:ahyp="http://schemas.microsoft.com/office/drawing/2018/hyperlinkcolor" val="tx"/>
                              </a:ext>
                            </a:extLst>
                          </a:hlinkClick>
                        </a:rPr>
                      </a:br>
                      <a:r>
                        <a:rPr lang="en-US" sz="2200" dirty="0">
                          <a:solidFill>
                            <a:schemeClr val="bg1"/>
                          </a:solidFill>
                          <a:hlinkClick r:id="rId4">
                            <a:extLst>
                              <a:ext uri="{A12FA001-AC4F-418D-AE19-62706E023703}">
                                <ahyp:hlinkClr xmlns:ahyp="http://schemas.microsoft.com/office/drawing/2018/hyperlinkcolor" val="tx"/>
                              </a:ext>
                            </a:extLst>
                          </a:hlinkClick>
                        </a:rPr>
                        <a:t>johnsnowlabs/spark-nlp</a:t>
                      </a:r>
                      <a:endParaRPr lang="en-US" sz="2200" dirty="0">
                        <a:solidFill>
                          <a:schemeClr val="bg1"/>
                        </a:solidFill>
                      </a:endParaRPr>
                    </a:p>
                    <a:p>
                      <a:pPr algn="ctr">
                        <a:lnSpc>
                          <a:spcPct val="100000"/>
                        </a:lnSpc>
                        <a:spcBef>
                          <a:spcPts val="300"/>
                        </a:spcBef>
                        <a:spcAft>
                          <a:spcPts val="300"/>
                        </a:spcAft>
                      </a:pPr>
                      <a:r>
                        <a:rPr lang="en-US" sz="2000" dirty="0">
                          <a:solidFill>
                            <a:schemeClr val="bg1"/>
                          </a:solidFill>
                        </a:rPr>
                        <a:t>Releases, Issues &amp; Feature Requests</a:t>
                      </a:r>
                    </a:p>
                  </a:txBody>
                  <a:tcPr/>
                </a:tc>
                <a:extLst>
                  <a:ext uri="{0D108BD9-81ED-4DB2-BD59-A6C34878D82A}">
                    <a16:rowId xmlns:a16="http://schemas.microsoft.com/office/drawing/2014/main" val="2558604859"/>
                  </a:ext>
                </a:extLst>
              </a:tr>
            </a:tbl>
          </a:graphicData>
        </a:graphic>
      </p:graphicFrame>
    </p:spTree>
    <p:extLst>
      <p:ext uri="{BB962C8B-B14F-4D97-AF65-F5344CB8AC3E}">
        <p14:creationId xmlns:p14="http://schemas.microsoft.com/office/powerpoint/2010/main" val="923212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1460146-6A65-46CC-AAB3-051F65977F55}"/>
              </a:ext>
            </a:extLst>
          </p:cNvPr>
          <p:cNvGraphicFramePr>
            <a:graphicFrameLocks noGrp="1"/>
          </p:cNvGraphicFramePr>
          <p:nvPr>
            <p:extLst>
              <p:ext uri="{D42A27DB-BD31-4B8C-83A1-F6EECF244321}">
                <p14:modId xmlns:p14="http://schemas.microsoft.com/office/powerpoint/2010/main" val="2734357621"/>
              </p:ext>
            </p:extLst>
          </p:nvPr>
        </p:nvGraphicFramePr>
        <p:xfrm>
          <a:off x="4824335" y="996167"/>
          <a:ext cx="3934512" cy="1447800"/>
        </p:xfrm>
        <a:graphic>
          <a:graphicData uri="http://schemas.openxmlformats.org/drawingml/2006/table">
            <a:tbl>
              <a:tblPr firstRow="1" bandRow="1">
                <a:tableStyleId>{69012ECD-51FC-41F1-AA8D-1B2483CD663E}</a:tableStyleId>
              </a:tblPr>
              <a:tblGrid>
                <a:gridCol w="1967256">
                  <a:extLst>
                    <a:ext uri="{9D8B030D-6E8A-4147-A177-3AD203B41FA5}">
                      <a16:colId xmlns:a16="http://schemas.microsoft.com/office/drawing/2014/main" val="868607812"/>
                    </a:ext>
                  </a:extLst>
                </a:gridCol>
                <a:gridCol w="1967256">
                  <a:extLst>
                    <a:ext uri="{9D8B030D-6E8A-4147-A177-3AD203B41FA5}">
                      <a16:colId xmlns:a16="http://schemas.microsoft.com/office/drawing/2014/main" val="1220481474"/>
                    </a:ext>
                  </a:extLst>
                </a:gridCol>
              </a:tblGrid>
              <a:tr h="388620">
                <a:tc gridSpan="2">
                  <a:txBody>
                    <a:bodyPr/>
                    <a:lstStyle/>
                    <a:p>
                      <a:pPr algn="ctr">
                        <a:spcBef>
                          <a:spcPts val="600"/>
                        </a:spcBef>
                        <a:spcAft>
                          <a:spcPts val="600"/>
                        </a:spcAft>
                      </a:pPr>
                      <a:r>
                        <a:rPr lang="en-US" sz="1200" dirty="0"/>
                        <a:t>Features</a:t>
                      </a:r>
                    </a:p>
                  </a:txBody>
                  <a:tcPr marL="102870" marR="102870" marT="102870" marB="102870"/>
                </a:tc>
                <a:tc hMerge="1">
                  <a:txBody>
                    <a:bodyPr/>
                    <a:lstStyle/>
                    <a:p>
                      <a:endParaRPr lang="en-US"/>
                    </a:p>
                  </a:txBody>
                  <a:tcPr/>
                </a:tc>
                <a:extLst>
                  <a:ext uri="{0D108BD9-81ED-4DB2-BD59-A6C34878D82A}">
                    <a16:rowId xmlns:a16="http://schemas.microsoft.com/office/drawing/2014/main" val="2101355806"/>
                  </a:ext>
                </a:extLst>
              </a:tr>
              <a:tr h="982980">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en-US" sz="1200" dirty="0"/>
                        <a:t>Summarize Main Result</a:t>
                      </a:r>
                    </a:p>
                    <a:p>
                      <a:pPr algn="ctr" rtl="0">
                        <a:spcBef>
                          <a:spcPts val="600"/>
                        </a:spcBef>
                        <a:spcAft>
                          <a:spcPts val="600"/>
                        </a:spcAft>
                      </a:pPr>
                      <a:r>
                        <a:rPr lang="en-US" sz="1200" dirty="0"/>
                        <a:t>Theory or Experiment?</a:t>
                      </a:r>
                    </a:p>
                    <a:p>
                      <a:pPr algn="ctr" rtl="0">
                        <a:spcBef>
                          <a:spcPts val="600"/>
                        </a:spcBef>
                        <a:spcAft>
                          <a:spcPts val="600"/>
                        </a:spcAft>
                      </a:pPr>
                      <a:r>
                        <a:rPr lang="en-US" sz="1200" dirty="0"/>
                        <a:t>Benchmark Used</a:t>
                      </a:r>
                    </a:p>
                  </a:txBody>
                  <a:tcPr marL="102870" marR="102870" marT="102870" marB="102870"/>
                </a:tc>
                <a:tc>
                  <a:txBody>
                    <a:bodyPr/>
                    <a:lstStyle/>
                    <a:p>
                      <a:pPr algn="ctr" rtl="0">
                        <a:spcBef>
                          <a:spcPts val="600"/>
                        </a:spcBef>
                        <a:spcAft>
                          <a:spcPts val="600"/>
                        </a:spcAft>
                      </a:pPr>
                      <a:r>
                        <a:rPr lang="en-US" sz="1200" dirty="0"/>
                        <a:t>Double Blind?</a:t>
                      </a:r>
                    </a:p>
                    <a:p>
                      <a:pPr algn="ctr" rtl="0">
                        <a:spcBef>
                          <a:spcPts val="600"/>
                        </a:spcBef>
                        <a:spcAft>
                          <a:spcPts val="600"/>
                        </a:spcAft>
                      </a:pPr>
                      <a:r>
                        <a:rPr lang="en-US" sz="1200" dirty="0"/>
                        <a:t>Sample Size?</a:t>
                      </a:r>
                    </a:p>
                    <a:p>
                      <a:pPr algn="ctr" rtl="0">
                        <a:spcBef>
                          <a:spcPts val="600"/>
                        </a:spcBef>
                        <a:spcAft>
                          <a:spcPts val="600"/>
                        </a:spcAft>
                      </a:pPr>
                      <a:r>
                        <a:rPr lang="en-US" sz="1200" dirty="0"/>
                        <a:t>All Results Published?</a:t>
                      </a:r>
                    </a:p>
                  </a:txBody>
                  <a:tcPr marL="102870" marR="102870" marT="102870" marB="102870"/>
                </a:tc>
                <a:extLst>
                  <a:ext uri="{0D108BD9-81ED-4DB2-BD59-A6C34878D82A}">
                    <a16:rowId xmlns:a16="http://schemas.microsoft.com/office/drawing/2014/main" val="2832680597"/>
                  </a:ext>
                </a:extLst>
              </a:tr>
            </a:tbl>
          </a:graphicData>
        </a:graphic>
      </p:graphicFrame>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ACADEMIC LANGUAGE</a:t>
            </a:r>
          </a:p>
        </p:txBody>
      </p:sp>
      <p:pic>
        <p:nvPicPr>
          <p:cNvPr id="6" name="Picture 5">
            <a:extLst>
              <a:ext uri="{FF2B5EF4-FFF2-40B4-BE49-F238E27FC236}">
                <a16:creationId xmlns:a16="http://schemas.microsoft.com/office/drawing/2014/main" id="{B7C688D3-A49C-485F-B883-3B42E69E5FCA}"/>
              </a:ext>
            </a:extLst>
          </p:cNvPr>
          <p:cNvPicPr/>
          <p:nvPr/>
        </p:nvPicPr>
        <p:blipFill rotWithShape="1">
          <a:blip r:embed="rId3"/>
          <a:srcRect l="18521" t="7581" r="18520" b="6160"/>
          <a:stretch/>
        </p:blipFill>
        <p:spPr>
          <a:xfrm>
            <a:off x="63305" y="777344"/>
            <a:ext cx="4641454" cy="4090077"/>
          </a:xfrm>
          <a:prstGeom prst="rect">
            <a:avLst/>
          </a:prstGeom>
        </p:spPr>
      </p:pic>
      <p:sp>
        <p:nvSpPr>
          <p:cNvPr id="7" name="TextBox 6">
            <a:extLst>
              <a:ext uri="{FF2B5EF4-FFF2-40B4-BE49-F238E27FC236}">
                <a16:creationId xmlns:a16="http://schemas.microsoft.com/office/drawing/2014/main" id="{7517B6E1-E721-4A9A-BEF3-C8F93F63BCDA}"/>
              </a:ext>
            </a:extLst>
          </p:cNvPr>
          <p:cNvSpPr txBox="1"/>
          <p:nvPr/>
        </p:nvSpPr>
        <p:spPr>
          <a:xfrm>
            <a:off x="4824335" y="2699534"/>
            <a:ext cx="4005410"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Title: Keyword Heavy, common word plays</a:t>
            </a:r>
          </a:p>
          <a:p>
            <a:pPr marL="285750" indent="-285750">
              <a:lnSpc>
                <a:spcPct val="150000"/>
              </a:lnSpc>
              <a:buFont typeface="Arial" panose="020B0604020202020204" pitchFamily="34" charset="0"/>
              <a:buChar char="•"/>
            </a:pPr>
            <a:r>
              <a:rPr lang="en-US" sz="1600" dirty="0">
                <a:solidFill>
                  <a:srgbClr val="002060"/>
                </a:solidFill>
              </a:rPr>
              <a:t>Authors, affiliations &amp; contact details</a:t>
            </a:r>
          </a:p>
          <a:p>
            <a:pPr marL="285750" indent="-285750">
              <a:lnSpc>
                <a:spcPct val="150000"/>
              </a:lnSpc>
              <a:buFont typeface="Arial" panose="020B0604020202020204" pitchFamily="34" charset="0"/>
              <a:buChar char="•"/>
            </a:pPr>
            <a:r>
              <a:rPr lang="en-US" sz="1600" dirty="0">
                <a:solidFill>
                  <a:srgbClr val="002060"/>
                </a:solidFill>
              </a:rPr>
              <a:t>Abstract: Best Summary of Work &amp; Results</a:t>
            </a:r>
          </a:p>
          <a:p>
            <a:pPr marL="285750" indent="-285750">
              <a:lnSpc>
                <a:spcPct val="150000"/>
              </a:lnSpc>
              <a:buFont typeface="Arial" panose="020B0604020202020204" pitchFamily="34" charset="0"/>
              <a:buChar char="•"/>
            </a:pPr>
            <a:r>
              <a:rPr lang="en-US" sz="1600" dirty="0">
                <a:solidFill>
                  <a:srgbClr val="002060"/>
                </a:solidFill>
              </a:rPr>
              <a:t>Introduction, related work, experiment, …</a:t>
            </a:r>
          </a:p>
          <a:p>
            <a:pPr marL="285750" indent="-285750">
              <a:lnSpc>
                <a:spcPct val="150000"/>
              </a:lnSpc>
              <a:buFont typeface="Arial" panose="020B0604020202020204" pitchFamily="34" charset="0"/>
              <a:buChar char="•"/>
            </a:pPr>
            <a:r>
              <a:rPr lang="en-US" sz="1600" dirty="0">
                <a:solidFill>
                  <a:srgbClr val="002060"/>
                </a:solidFill>
              </a:rPr>
              <a:t>Professional language, correct grammar</a:t>
            </a:r>
          </a:p>
        </p:txBody>
      </p:sp>
    </p:spTree>
    <p:extLst>
      <p:ext uri="{BB962C8B-B14F-4D97-AF65-F5344CB8AC3E}">
        <p14:creationId xmlns:p14="http://schemas.microsoft.com/office/powerpoint/2010/main" val="219766340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1460146-6A65-46CC-AAB3-051F65977F55}"/>
              </a:ext>
            </a:extLst>
          </p:cNvPr>
          <p:cNvGraphicFramePr>
            <a:graphicFrameLocks noGrp="1"/>
          </p:cNvGraphicFramePr>
          <p:nvPr>
            <p:extLst>
              <p:ext uri="{D42A27DB-BD31-4B8C-83A1-F6EECF244321}">
                <p14:modId xmlns:p14="http://schemas.microsoft.com/office/powerpoint/2010/main" val="3354505361"/>
              </p:ext>
            </p:extLst>
          </p:nvPr>
        </p:nvGraphicFramePr>
        <p:xfrm>
          <a:off x="4824335" y="996167"/>
          <a:ext cx="3934512" cy="1447800"/>
        </p:xfrm>
        <a:graphic>
          <a:graphicData uri="http://schemas.openxmlformats.org/drawingml/2006/table">
            <a:tbl>
              <a:tblPr firstRow="1" bandRow="1">
                <a:tableStyleId>{69012ECD-51FC-41F1-AA8D-1B2483CD663E}</a:tableStyleId>
              </a:tblPr>
              <a:tblGrid>
                <a:gridCol w="3934512">
                  <a:extLst>
                    <a:ext uri="{9D8B030D-6E8A-4147-A177-3AD203B41FA5}">
                      <a16:colId xmlns:a16="http://schemas.microsoft.com/office/drawing/2014/main" val="868607812"/>
                    </a:ext>
                  </a:extLst>
                </a:gridCol>
              </a:tblGrid>
              <a:tr h="388620">
                <a:tc>
                  <a:txBody>
                    <a:bodyPr/>
                    <a:lstStyle/>
                    <a:p>
                      <a:pPr algn="ctr">
                        <a:spcBef>
                          <a:spcPts val="600"/>
                        </a:spcBef>
                        <a:spcAft>
                          <a:spcPts val="600"/>
                        </a:spcAft>
                      </a:pPr>
                      <a:r>
                        <a:rPr lang="en-US" sz="1200" dirty="0"/>
                        <a:t>Features</a:t>
                      </a:r>
                    </a:p>
                  </a:txBody>
                  <a:tcPr marL="102870" marR="102870" marT="102870" marB="102870"/>
                </a:tc>
                <a:extLst>
                  <a:ext uri="{0D108BD9-81ED-4DB2-BD59-A6C34878D82A}">
                    <a16:rowId xmlns:a16="http://schemas.microsoft.com/office/drawing/2014/main" val="2101355806"/>
                  </a:ext>
                </a:extLst>
              </a:tr>
              <a:tr h="982980">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en-US" sz="1200" dirty="0"/>
                        <a:t>Who did What?</a:t>
                      </a:r>
                    </a:p>
                    <a:p>
                      <a:pPr algn="ctr" rtl="0">
                        <a:spcBef>
                          <a:spcPts val="600"/>
                        </a:spcBef>
                        <a:spcAft>
                          <a:spcPts val="600"/>
                        </a:spcAft>
                      </a:pPr>
                      <a:r>
                        <a:rPr lang="en-US" sz="1200" dirty="0"/>
                        <a:t>When and Where?</a:t>
                      </a:r>
                    </a:p>
                    <a:p>
                      <a:pPr algn="ctr" rtl="0">
                        <a:spcBef>
                          <a:spcPts val="600"/>
                        </a:spcBef>
                        <a:spcAft>
                          <a:spcPts val="600"/>
                        </a:spcAft>
                      </a:pPr>
                      <a:r>
                        <a:rPr lang="en-US" sz="1200" dirty="0"/>
                        <a:t>How do they feel about it?</a:t>
                      </a:r>
                    </a:p>
                  </a:txBody>
                  <a:tcPr marL="102870" marR="102870" marT="102870" marB="102870"/>
                </a:tc>
                <a:extLst>
                  <a:ext uri="{0D108BD9-81ED-4DB2-BD59-A6C34878D82A}">
                    <a16:rowId xmlns:a16="http://schemas.microsoft.com/office/drawing/2014/main" val="2832680597"/>
                  </a:ext>
                </a:extLst>
              </a:tr>
            </a:tbl>
          </a:graphicData>
        </a:graphic>
      </p:graphicFrame>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SMS LANGUAGE</a:t>
            </a:r>
          </a:p>
        </p:txBody>
      </p:sp>
      <p:sp>
        <p:nvSpPr>
          <p:cNvPr id="7" name="TextBox 6">
            <a:extLst>
              <a:ext uri="{FF2B5EF4-FFF2-40B4-BE49-F238E27FC236}">
                <a16:creationId xmlns:a16="http://schemas.microsoft.com/office/drawing/2014/main" id="{7517B6E1-E721-4A9A-BEF3-C8F93F63BCDA}"/>
              </a:ext>
            </a:extLst>
          </p:cNvPr>
          <p:cNvSpPr txBox="1"/>
          <p:nvPr/>
        </p:nvSpPr>
        <p:spPr>
          <a:xfrm>
            <a:off x="4824334" y="2699534"/>
            <a:ext cx="4134035"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Meaning split across many snippets</a:t>
            </a:r>
          </a:p>
          <a:p>
            <a:pPr marL="285750" indent="-285750">
              <a:lnSpc>
                <a:spcPct val="150000"/>
              </a:lnSpc>
              <a:buFont typeface="Arial" panose="020B0604020202020204" pitchFamily="34" charset="0"/>
              <a:buChar char="•"/>
            </a:pPr>
            <a:r>
              <a:rPr lang="en-US" sz="1600" dirty="0">
                <a:solidFill>
                  <a:srgbClr val="002060"/>
                </a:solidFill>
              </a:rPr>
              <a:t>Most Snippets aren’t grammatically correct</a:t>
            </a:r>
          </a:p>
          <a:p>
            <a:pPr marL="285750" indent="-285750">
              <a:lnSpc>
                <a:spcPct val="150000"/>
              </a:lnSpc>
              <a:buFont typeface="Arial" panose="020B0604020202020204" pitchFamily="34" charset="0"/>
              <a:buChar char="•"/>
            </a:pPr>
            <a:r>
              <a:rPr lang="en-US" sz="1600" dirty="0">
                <a:solidFill>
                  <a:srgbClr val="002060"/>
                </a:solidFill>
              </a:rPr>
              <a:t>Slang, profanity &amp; inside jokes</a:t>
            </a:r>
          </a:p>
          <a:p>
            <a:pPr marL="285750" indent="-285750">
              <a:lnSpc>
                <a:spcPct val="150000"/>
              </a:lnSpc>
              <a:buFont typeface="Arial" panose="020B0604020202020204" pitchFamily="34" charset="0"/>
              <a:buChar char="•"/>
            </a:pPr>
            <a:r>
              <a:rPr lang="en-US" sz="1600" dirty="0">
                <a:solidFill>
                  <a:srgbClr val="002060"/>
                </a:solidFill>
              </a:rPr>
              <a:t>Emojis for sentiment analysis</a:t>
            </a:r>
          </a:p>
          <a:p>
            <a:pPr marL="285750" indent="-285750">
              <a:lnSpc>
                <a:spcPct val="150000"/>
              </a:lnSpc>
              <a:buFont typeface="Arial" panose="020B0604020202020204" pitchFamily="34" charset="0"/>
              <a:buChar char="•"/>
            </a:pPr>
            <a:r>
              <a:rPr lang="en-US" sz="1600" dirty="0">
                <a:solidFill>
                  <a:srgbClr val="002060"/>
                </a:solidFill>
              </a:rPr>
              <a:t>Auto-Correct Issues</a:t>
            </a:r>
          </a:p>
          <a:p>
            <a:pPr marL="742950" lvl="1" indent="-285750">
              <a:lnSpc>
                <a:spcPct val="150000"/>
              </a:lnSpc>
              <a:buFont typeface="Arial" panose="020B0604020202020204" pitchFamily="34" charset="0"/>
              <a:buChar char="•"/>
            </a:pPr>
            <a:r>
              <a:rPr lang="en-US" sz="1600" dirty="0">
                <a:solidFill>
                  <a:srgbClr val="002060"/>
                </a:solidFill>
              </a:rPr>
              <a:t>Also a challenge with OCR &amp; ASR</a:t>
            </a:r>
          </a:p>
        </p:txBody>
      </p:sp>
      <p:pic>
        <p:nvPicPr>
          <p:cNvPr id="8" name="Picture 7" descr="Image result for funny sms thread">
            <a:extLst>
              <a:ext uri="{FF2B5EF4-FFF2-40B4-BE49-F238E27FC236}">
                <a16:creationId xmlns:a16="http://schemas.microsoft.com/office/drawing/2014/main" id="{FB9DF971-57B2-4F6B-B5D0-0876CF28F98D}"/>
              </a:ext>
            </a:extLst>
          </p:cNvPr>
          <p:cNvPicPr/>
          <p:nvPr/>
        </p:nvPicPr>
        <p:blipFill rotWithShape="1">
          <a:blip r:embed="rId3">
            <a:extLst>
              <a:ext uri="{28A0092B-C50C-407E-A947-70E740481C1C}">
                <a14:useLocalDpi xmlns:a14="http://schemas.microsoft.com/office/drawing/2010/main" val="0"/>
              </a:ext>
            </a:extLst>
          </a:blip>
          <a:srcRect l="21432" r="21309"/>
          <a:stretch/>
        </p:blipFill>
        <p:spPr bwMode="auto">
          <a:xfrm>
            <a:off x="576777" y="621497"/>
            <a:ext cx="3298874" cy="4371340"/>
          </a:xfrm>
          <a:prstGeom prst="rect">
            <a:avLst/>
          </a:prstGeom>
          <a:noFill/>
          <a:ln>
            <a:noFill/>
          </a:ln>
        </p:spPr>
      </p:pic>
    </p:spTree>
    <p:extLst>
      <p:ext uri="{BB962C8B-B14F-4D97-AF65-F5344CB8AC3E}">
        <p14:creationId xmlns:p14="http://schemas.microsoft.com/office/powerpoint/2010/main" val="30599092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LEGAL TRANSCRIPTIONS LANGUAGE</a:t>
            </a:r>
          </a:p>
        </p:txBody>
      </p:sp>
      <p:sp>
        <p:nvSpPr>
          <p:cNvPr id="7" name="TextBox 6">
            <a:extLst>
              <a:ext uri="{FF2B5EF4-FFF2-40B4-BE49-F238E27FC236}">
                <a16:creationId xmlns:a16="http://schemas.microsoft.com/office/drawing/2014/main" id="{7517B6E1-E721-4A9A-BEF3-C8F93F63BCDA}"/>
              </a:ext>
            </a:extLst>
          </p:cNvPr>
          <p:cNvSpPr txBox="1"/>
          <p:nvPr/>
        </p:nvSpPr>
        <p:spPr>
          <a:xfrm>
            <a:off x="4824334" y="2699534"/>
            <a:ext cx="4134035" cy="15696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Verbatim conversation</a:t>
            </a:r>
          </a:p>
          <a:p>
            <a:pPr marL="285750" indent="-285750">
              <a:lnSpc>
                <a:spcPct val="150000"/>
              </a:lnSpc>
              <a:buFont typeface="Arial" panose="020B0604020202020204" pitchFamily="34" charset="0"/>
              <a:buChar char="•"/>
            </a:pPr>
            <a:r>
              <a:rPr lang="en-US" sz="1600" dirty="0">
                <a:solidFill>
                  <a:srgbClr val="002060"/>
                </a:solidFill>
              </a:rPr>
              <a:t>Procedural step-by-step process</a:t>
            </a:r>
          </a:p>
          <a:p>
            <a:pPr marL="285750" indent="-285750">
              <a:lnSpc>
                <a:spcPct val="150000"/>
              </a:lnSpc>
              <a:buFont typeface="Arial" panose="020B0604020202020204" pitchFamily="34" charset="0"/>
              <a:buChar char="•"/>
            </a:pPr>
            <a:r>
              <a:rPr lang="en-US" sz="1600" dirty="0">
                <a:solidFill>
                  <a:srgbClr val="002060"/>
                </a:solidFill>
              </a:rPr>
              <a:t>Jargon is specific to kind of procedure</a:t>
            </a:r>
          </a:p>
          <a:p>
            <a:pPr marL="285750" indent="-285750">
              <a:lnSpc>
                <a:spcPct val="150000"/>
              </a:lnSpc>
              <a:buFont typeface="Arial" panose="020B0604020202020204" pitchFamily="34" charset="0"/>
              <a:buChar char="•"/>
            </a:pPr>
            <a:r>
              <a:rPr lang="en-US" sz="1600" dirty="0">
                <a:solidFill>
                  <a:srgbClr val="002060"/>
                </a:solidFill>
              </a:rPr>
              <a:t>Dashes indicate pauses or </a:t>
            </a:r>
            <a:r>
              <a:rPr lang="en-US" sz="1600" dirty="0" err="1">
                <a:solidFill>
                  <a:srgbClr val="002060"/>
                </a:solidFill>
              </a:rPr>
              <a:t>talkovers</a:t>
            </a:r>
            <a:endParaRPr lang="en-US" sz="1600" dirty="0">
              <a:solidFill>
                <a:srgbClr val="002060"/>
              </a:solidFill>
            </a:endParaRPr>
          </a:p>
        </p:txBody>
      </p:sp>
      <p:pic>
        <p:nvPicPr>
          <p:cNvPr id="6" name="Picture 5">
            <a:extLst>
              <a:ext uri="{FF2B5EF4-FFF2-40B4-BE49-F238E27FC236}">
                <a16:creationId xmlns:a16="http://schemas.microsoft.com/office/drawing/2014/main" id="{E288A905-7E37-4D2F-8FE9-03E3D9088D70}"/>
              </a:ext>
            </a:extLst>
          </p:cNvPr>
          <p:cNvPicPr/>
          <p:nvPr/>
        </p:nvPicPr>
        <p:blipFill rotWithShape="1">
          <a:blip r:embed="rId3"/>
          <a:srcRect l="34847" t="14617" r="36235" b="9089"/>
          <a:stretch/>
        </p:blipFill>
        <p:spPr>
          <a:xfrm>
            <a:off x="412654" y="1020068"/>
            <a:ext cx="3506203" cy="3884481"/>
          </a:xfrm>
          <a:prstGeom prst="rect">
            <a:avLst/>
          </a:prstGeom>
        </p:spPr>
      </p:pic>
      <p:graphicFrame>
        <p:nvGraphicFramePr>
          <p:cNvPr id="10" name="Table 9">
            <a:extLst>
              <a:ext uri="{FF2B5EF4-FFF2-40B4-BE49-F238E27FC236}">
                <a16:creationId xmlns:a16="http://schemas.microsoft.com/office/drawing/2014/main" id="{2F503DDD-EF0F-4455-AF73-D931E0654D29}"/>
              </a:ext>
            </a:extLst>
          </p:cNvPr>
          <p:cNvGraphicFramePr>
            <a:graphicFrameLocks noGrp="1"/>
          </p:cNvGraphicFramePr>
          <p:nvPr>
            <p:extLst>
              <p:ext uri="{D42A27DB-BD31-4B8C-83A1-F6EECF244321}">
                <p14:modId xmlns:p14="http://schemas.microsoft.com/office/powerpoint/2010/main" val="1985978124"/>
              </p:ext>
            </p:extLst>
          </p:nvPr>
        </p:nvGraphicFramePr>
        <p:xfrm>
          <a:off x="4563076" y="996167"/>
          <a:ext cx="3934512" cy="1447800"/>
        </p:xfrm>
        <a:graphic>
          <a:graphicData uri="http://schemas.openxmlformats.org/drawingml/2006/table">
            <a:tbl>
              <a:tblPr firstRow="1" bandRow="1">
                <a:tableStyleId>{69012ECD-51FC-41F1-AA8D-1B2483CD663E}</a:tableStyleId>
              </a:tblPr>
              <a:tblGrid>
                <a:gridCol w="1967256">
                  <a:extLst>
                    <a:ext uri="{9D8B030D-6E8A-4147-A177-3AD203B41FA5}">
                      <a16:colId xmlns:a16="http://schemas.microsoft.com/office/drawing/2014/main" val="868607812"/>
                    </a:ext>
                  </a:extLst>
                </a:gridCol>
                <a:gridCol w="1967256">
                  <a:extLst>
                    <a:ext uri="{9D8B030D-6E8A-4147-A177-3AD203B41FA5}">
                      <a16:colId xmlns:a16="http://schemas.microsoft.com/office/drawing/2014/main" val="1220481474"/>
                    </a:ext>
                  </a:extLst>
                </a:gridCol>
              </a:tblGrid>
              <a:tr h="388620">
                <a:tc gridSpan="2">
                  <a:txBody>
                    <a:bodyPr/>
                    <a:lstStyle/>
                    <a:p>
                      <a:pPr algn="ctr">
                        <a:spcBef>
                          <a:spcPts val="600"/>
                        </a:spcBef>
                        <a:spcAft>
                          <a:spcPts val="600"/>
                        </a:spcAft>
                      </a:pPr>
                      <a:r>
                        <a:rPr lang="en-US" sz="1200" dirty="0"/>
                        <a:t>Features</a:t>
                      </a:r>
                    </a:p>
                  </a:txBody>
                  <a:tcPr marL="102870" marR="102870" marT="102870" marB="102870"/>
                </a:tc>
                <a:tc hMerge="1">
                  <a:txBody>
                    <a:bodyPr/>
                    <a:lstStyle/>
                    <a:p>
                      <a:endParaRPr lang="en-US"/>
                    </a:p>
                  </a:txBody>
                  <a:tcPr/>
                </a:tc>
                <a:extLst>
                  <a:ext uri="{0D108BD9-81ED-4DB2-BD59-A6C34878D82A}">
                    <a16:rowId xmlns:a16="http://schemas.microsoft.com/office/drawing/2014/main" val="2101355806"/>
                  </a:ext>
                </a:extLst>
              </a:tr>
              <a:tr h="982980">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en-US" sz="1200" dirty="0"/>
                        <a:t>Kind of hearing</a:t>
                      </a:r>
                    </a:p>
                    <a:p>
                      <a:pPr algn="ctr" rtl="0">
                        <a:spcBef>
                          <a:spcPts val="600"/>
                        </a:spcBef>
                        <a:spcAft>
                          <a:spcPts val="600"/>
                        </a:spcAft>
                      </a:pPr>
                      <a:r>
                        <a:rPr lang="en-US" sz="1200" dirty="0"/>
                        <a:t>Kind of motion</a:t>
                      </a:r>
                    </a:p>
                    <a:p>
                      <a:pPr algn="ctr" rtl="0">
                        <a:spcBef>
                          <a:spcPts val="600"/>
                        </a:spcBef>
                        <a:spcAft>
                          <a:spcPts val="600"/>
                        </a:spcAft>
                      </a:pPr>
                      <a:r>
                        <a:rPr lang="en-US" sz="1200" dirty="0"/>
                        <a:t>Who filed it</a:t>
                      </a:r>
                    </a:p>
                  </a:txBody>
                  <a:tcPr marL="102870" marR="102870" marT="102870" marB="102870"/>
                </a:tc>
                <a:tc>
                  <a:txBody>
                    <a:bodyPr/>
                    <a:lstStyle/>
                    <a:p>
                      <a:pPr algn="ctr" rtl="0">
                        <a:spcBef>
                          <a:spcPts val="600"/>
                        </a:spcBef>
                        <a:spcAft>
                          <a:spcPts val="600"/>
                        </a:spcAft>
                      </a:pPr>
                      <a:r>
                        <a:rPr lang="en-US" sz="1200" dirty="0"/>
                        <a:t>Evidence presented</a:t>
                      </a:r>
                    </a:p>
                    <a:p>
                      <a:pPr algn="ctr" rtl="0">
                        <a:spcBef>
                          <a:spcPts val="600"/>
                        </a:spcBef>
                        <a:spcAft>
                          <a:spcPts val="600"/>
                        </a:spcAft>
                      </a:pPr>
                      <a:r>
                        <a:rPr lang="en-US" sz="1200" dirty="0"/>
                        <a:t>Witnesses presented</a:t>
                      </a:r>
                    </a:p>
                    <a:p>
                      <a:pPr algn="ctr" rtl="0">
                        <a:spcBef>
                          <a:spcPts val="600"/>
                        </a:spcBef>
                        <a:spcAft>
                          <a:spcPts val="600"/>
                        </a:spcAft>
                      </a:pPr>
                      <a:r>
                        <a:rPr lang="en-US" sz="1200" dirty="0"/>
                        <a:t>Decision</a:t>
                      </a:r>
                    </a:p>
                  </a:txBody>
                  <a:tcPr marL="102870" marR="102870" marT="102870" marB="102870"/>
                </a:tc>
                <a:extLst>
                  <a:ext uri="{0D108BD9-81ED-4DB2-BD59-A6C34878D82A}">
                    <a16:rowId xmlns:a16="http://schemas.microsoft.com/office/drawing/2014/main" val="2832680597"/>
                  </a:ext>
                </a:extLst>
              </a:tr>
            </a:tbl>
          </a:graphicData>
        </a:graphic>
      </p:graphicFrame>
    </p:spTree>
    <p:extLst>
      <p:ext uri="{BB962C8B-B14F-4D97-AF65-F5344CB8AC3E}">
        <p14:creationId xmlns:p14="http://schemas.microsoft.com/office/powerpoint/2010/main" val="29086010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5">
            <a:extLst>
              <a:ext uri="{FF2B5EF4-FFF2-40B4-BE49-F238E27FC236}">
                <a16:creationId xmlns:a16="http://schemas.microsoft.com/office/drawing/2014/main" id="{4D7F4757-D63B-42E4-8972-C6459A774309}"/>
              </a:ext>
            </a:extLst>
          </p:cNvPr>
          <p:cNvSpPr txBox="1">
            <a:spLocks/>
          </p:cNvSpPr>
          <p:nvPr/>
        </p:nvSpPr>
        <p:spPr>
          <a:xfrm>
            <a:off x="1271035" y="-73106"/>
            <a:ext cx="6577459" cy="812059"/>
          </a:xfrm>
          <a:prstGeom prst="rect">
            <a:avLst/>
          </a:prstGeom>
        </p:spPr>
        <p:txBody>
          <a:bodyPr vert="horz" lIns="0" tIns="0" rIns="0" bIns="0" rtlCol="0" anchor="ctr" anchorCtr="0">
            <a:normAutofit/>
          </a:bodyPr>
          <a:lstStyle>
            <a:lvl1pPr algn="l" defTabSz="457200" rtl="0" eaLnBrk="1" latinLnBrk="0" hangingPunct="1">
              <a:lnSpc>
                <a:spcPct val="90000"/>
              </a:lnSpc>
              <a:spcBef>
                <a:spcPct val="0"/>
              </a:spcBef>
              <a:buNone/>
              <a:defRPr lang="en-US" sz="2800" b="0" i="0" kern="1200" cap="all" spc="100">
                <a:solidFill>
                  <a:schemeClr val="accent5"/>
                </a:solidFill>
                <a:latin typeface="Calibri"/>
                <a:ea typeface="+mj-ea"/>
                <a:cs typeface="Calibri"/>
              </a:defRPr>
            </a:lvl1pPr>
          </a:lstStyle>
          <a:p>
            <a:pPr algn="ctr"/>
            <a:r>
              <a:rPr lang="en-US" dirty="0">
                <a:solidFill>
                  <a:schemeClr val="accent2">
                    <a:lumMod val="50000"/>
                  </a:schemeClr>
                </a:solidFill>
              </a:rPr>
              <a:t>LEGAL LANGUAGE</a:t>
            </a:r>
          </a:p>
        </p:txBody>
      </p:sp>
      <p:sp>
        <p:nvSpPr>
          <p:cNvPr id="7" name="TextBox 6">
            <a:extLst>
              <a:ext uri="{FF2B5EF4-FFF2-40B4-BE49-F238E27FC236}">
                <a16:creationId xmlns:a16="http://schemas.microsoft.com/office/drawing/2014/main" id="{7517B6E1-E721-4A9A-BEF3-C8F93F63BCDA}"/>
              </a:ext>
            </a:extLst>
          </p:cNvPr>
          <p:cNvSpPr txBox="1"/>
          <p:nvPr/>
        </p:nvSpPr>
        <p:spPr>
          <a:xfrm>
            <a:off x="4824334" y="2699534"/>
            <a:ext cx="4319666"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002060"/>
                </a:solidFill>
              </a:rPr>
              <a:t>Plus a lot of boilerplate text</a:t>
            </a:r>
          </a:p>
          <a:p>
            <a:pPr marL="285750" indent="-285750">
              <a:lnSpc>
                <a:spcPct val="150000"/>
              </a:lnSpc>
              <a:buFont typeface="Arial" panose="020B0604020202020204" pitchFamily="34" charset="0"/>
              <a:buChar char="•"/>
            </a:pPr>
            <a:endParaRPr lang="en-US" sz="1600" dirty="0">
              <a:solidFill>
                <a:srgbClr val="002060"/>
              </a:solidFill>
            </a:endParaRPr>
          </a:p>
          <a:p>
            <a:pPr marL="285750" indent="-285750">
              <a:lnSpc>
                <a:spcPct val="150000"/>
              </a:lnSpc>
              <a:buFont typeface="Arial" panose="020B0604020202020204" pitchFamily="34" charset="0"/>
              <a:buChar char="•"/>
            </a:pPr>
            <a:r>
              <a:rPr lang="en-US" sz="1600" dirty="0">
                <a:solidFill>
                  <a:srgbClr val="002060"/>
                </a:solidFill>
              </a:rPr>
              <a:t>This also applies to financial documents</a:t>
            </a:r>
            <a:br>
              <a:rPr lang="en-US" sz="1600" dirty="0">
                <a:solidFill>
                  <a:srgbClr val="002060"/>
                </a:solidFill>
              </a:rPr>
            </a:br>
            <a:r>
              <a:rPr lang="en-US" sz="1600" dirty="0">
                <a:solidFill>
                  <a:srgbClr val="002060"/>
                </a:solidFill>
              </a:rPr>
              <a:t>See: </a:t>
            </a:r>
            <a:r>
              <a:rPr lang="en-US" sz="1600" dirty="0">
                <a:solidFill>
                  <a:srgbClr val="002060"/>
                </a:solidFill>
                <a:hlinkClick r:id="rId3"/>
              </a:rPr>
              <a:t>SEC Filings Tutorial </a:t>
            </a:r>
            <a:br>
              <a:rPr lang="en-US" sz="1600" dirty="0">
                <a:solidFill>
                  <a:srgbClr val="002060"/>
                </a:solidFill>
              </a:rPr>
            </a:br>
            <a:r>
              <a:rPr lang="en-US" sz="1600" dirty="0">
                <a:solidFill>
                  <a:srgbClr val="002060"/>
                </a:solidFill>
              </a:rPr>
              <a:t>by the National Center for Business Journalism</a:t>
            </a:r>
          </a:p>
        </p:txBody>
      </p:sp>
      <p:pic>
        <p:nvPicPr>
          <p:cNvPr id="8" name="Picture 7">
            <a:extLst>
              <a:ext uri="{FF2B5EF4-FFF2-40B4-BE49-F238E27FC236}">
                <a16:creationId xmlns:a16="http://schemas.microsoft.com/office/drawing/2014/main" id="{482AB3E7-44F5-435A-A582-2CCCACA4343D}"/>
              </a:ext>
            </a:extLst>
          </p:cNvPr>
          <p:cNvPicPr/>
          <p:nvPr/>
        </p:nvPicPr>
        <p:blipFill rotWithShape="1">
          <a:blip r:embed="rId4"/>
          <a:srcRect l="31724" t="12766" r="32996"/>
          <a:stretch/>
        </p:blipFill>
        <p:spPr>
          <a:xfrm>
            <a:off x="495014" y="873149"/>
            <a:ext cx="3561347" cy="4049486"/>
          </a:xfrm>
          <a:prstGeom prst="rect">
            <a:avLst/>
          </a:prstGeom>
        </p:spPr>
      </p:pic>
    </p:spTree>
    <p:extLst>
      <p:ext uri="{BB962C8B-B14F-4D97-AF65-F5344CB8AC3E}">
        <p14:creationId xmlns:p14="http://schemas.microsoft.com/office/powerpoint/2010/main" val="246428963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theme/theme1.xml><?xml version="1.0" encoding="utf-8"?>
<a:theme xmlns:a="http://schemas.openxmlformats.org/drawingml/2006/main" name="xPatterns General Use">
  <a:themeElements>
    <a:clrScheme name="xPatterns Color Theme">
      <a:dk1>
        <a:srgbClr val="0D1B1C"/>
      </a:dk1>
      <a:lt1>
        <a:srgbClr val="FFFFFF"/>
      </a:lt1>
      <a:dk2>
        <a:srgbClr val="2A3232"/>
      </a:dk2>
      <a:lt2>
        <a:srgbClr val="DADADB"/>
      </a:lt2>
      <a:accent1>
        <a:srgbClr val="366F79"/>
      </a:accent1>
      <a:accent2>
        <a:srgbClr val="6FCCDC"/>
      </a:accent2>
      <a:accent3>
        <a:srgbClr val="C5EBF1"/>
      </a:accent3>
      <a:accent4>
        <a:srgbClr val="974808"/>
      </a:accent4>
      <a:accent5>
        <a:srgbClr val="F47521"/>
      </a:accent5>
      <a:accent6>
        <a:srgbClr val="DCB088"/>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1358149B4A1404582151C437CB63887" ma:contentTypeVersion="0" ma:contentTypeDescription="Create a new document." ma:contentTypeScope="" ma:versionID="be8f6e2259eb2bb22916a4e62a55f52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05A32823-7A89-4B5A-B1C4-55844D8FF5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10080</TotalTime>
  <Words>2729</Words>
  <Application>Microsoft Macintosh PowerPoint</Application>
  <PresentationFormat>On-screen Show (16:9)</PresentationFormat>
  <Paragraphs>447</Paragraphs>
  <Slides>54</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ArialMT</vt:lpstr>
      <vt:lpstr>Bariol Regular</vt:lpstr>
      <vt:lpstr>Berlin Sans FB Demi</vt:lpstr>
      <vt:lpstr>Calibri</vt:lpstr>
      <vt:lpstr>Consolas</vt:lpstr>
      <vt:lpstr>Courier</vt:lpstr>
      <vt:lpstr>Courier New</vt:lpstr>
      <vt:lpstr>Times New Roman</vt:lpstr>
      <vt:lpstr>xPatterns General Use</vt:lpstr>
      <vt:lpstr>Natural language understanding AT SCALE WITH SPARK NLP</vt:lpstr>
      <vt:lpstr>PowerPoint Presentation</vt:lpstr>
      <vt:lpstr>contents</vt:lpstr>
      <vt:lpstr>The first rule of nlP 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NLP libraries</vt:lpstr>
      <vt:lpstr>Annotation frameworks</vt:lpstr>
      <vt:lpstr>Introducing spark nlp</vt:lpstr>
      <vt:lpstr>Native spark extension</vt:lpstr>
      <vt:lpstr>PowerPoint Presentation</vt:lpstr>
      <vt:lpstr>Benchmark: training</vt:lpstr>
      <vt:lpstr>Benchmark: PREDICTION</vt:lpstr>
      <vt:lpstr>Benchmark: SCALING</vt:lpstr>
      <vt:lpstr>Notebook:</vt:lpstr>
      <vt:lpstr>Notebook:</vt:lpstr>
      <vt:lpstr>ML &amp; NLP: Common misconceptions</vt:lpstr>
      <vt:lpstr>PowerPoint Presentation</vt:lpstr>
      <vt:lpstr>PowerPoint Presentation</vt:lpstr>
      <vt:lpstr>PowerPoint Presentation</vt:lpstr>
      <vt:lpstr>PowerPoint Presentation</vt:lpstr>
      <vt:lpstr>PowerPoint Presentation</vt:lpstr>
      <vt:lpstr>PowerPoint Presentation</vt:lpstr>
      <vt:lpstr>Deep learning for ner </vt:lpstr>
      <vt:lpstr>Notebooks:</vt:lpstr>
      <vt:lpstr>Spell checking &amp; correction</vt:lpstr>
      <vt:lpstr>Sentiment analysis</vt:lpstr>
      <vt:lpstr>Notebooks:</vt:lpstr>
      <vt:lpstr>Object character recognition (OCR)</vt:lpstr>
      <vt:lpstr>OCR: IMAGE Pre-processing</vt:lpstr>
      <vt:lpstr>OCR: Layout</vt:lpstr>
      <vt:lpstr>OCR SPECIFIC SENTENCE DETECTION &amp; SPELL CHECKING</vt:lpstr>
      <vt:lpstr>PowerPoint Presentation</vt:lpstr>
      <vt:lpstr>Risk prediction Case Study: Detecting Sepsis</vt:lpstr>
      <vt:lpstr>Cohort selection Case Study: Oncology</vt:lpstr>
      <vt:lpstr>Named entity recognition</vt:lpstr>
      <vt:lpstr>DE-IDENTIFICATION </vt:lpstr>
      <vt:lpstr>Deep learning for ner </vt:lpstr>
      <vt:lpstr>Entity RESOLUTION </vt:lpstr>
      <vt:lpstr>Deep learning for Entity RESOLUTION </vt:lpstr>
      <vt:lpstr> ASSERTION STATUS DETECTION</vt:lpstr>
      <vt:lpstr>Machine learning for assertion status detection </vt:lpstr>
      <vt:lpstr>Biomedical word embeddings </vt:lpstr>
      <vt:lpstr>Healthcare Extensions</vt:lpstr>
      <vt:lpstr>Summary: spark nlp in 2018</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David Talby</dc:creator>
  <cp:lastModifiedBy>David Talby</cp:lastModifiedBy>
  <cp:revision>590</cp:revision>
  <dcterms:created xsi:type="dcterms:W3CDTF">2010-04-12T23:12:02Z</dcterms:created>
  <dcterms:modified xsi:type="dcterms:W3CDTF">2018-09-11T16:01:10Z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0x010100E1358149B4A1404582151C437CB63887</vt:lpwstr>
  </property>
</Properties>
</file>